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342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7A637-D823-42AA-847C-74C086B45F7E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D265E-5454-4B76-943D-31F0ECA48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2374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4AF5B-9728-42CE-83B5-C878D4CA8BB6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26D59-4C20-462E-A896-24D5CECCF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612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34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6AA2-52A7-4B12-8960-E190721FDE85}" type="datetime1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2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3C5D-4C36-41A3-A798-8D931C8D4BB3}" type="datetime1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45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A8B1-0575-443F-A36F-69A8D9F8A389}" type="datetime1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15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785D-91BD-4CE2-BDA7-6839A1DCA0A2}" type="datetime1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05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F5FE-EA05-4D0E-9F52-D86D43E6A2A1}" type="datetime1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56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B463-5572-46EC-99E1-8684408D40D7}" type="datetime1">
              <a:rPr lang="en-GB" smtClean="0"/>
              <a:t>29/12/2021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5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4979-FFB8-4BCE-9CC9-D4150A1A91D2}" type="datetime1">
              <a:rPr lang="en-GB" smtClean="0"/>
              <a:t>29/12/2021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66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378F-70C1-4CC0-AF0C-BDEDB48C1E6A}" type="datetime1">
              <a:rPr lang="en-GB" smtClean="0"/>
              <a:t>29/12/2021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21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BCB0-8BC1-4A47-898D-96D6F8DB8AC5}" type="datetime1">
              <a:rPr lang="en-GB" smtClean="0"/>
              <a:t>29/12/2021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53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28E8-1198-4F66-ADA1-FC3B6F2316F4}" type="datetime1">
              <a:rPr lang="en-GB" smtClean="0"/>
              <a:t>29/12/2021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1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32EA-A3AB-4F3C-A68D-1E9B432AECD0}" type="datetime1">
              <a:rPr lang="en-GB" smtClean="0"/>
              <a:t>29/12/2021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5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E8BA4-CBC9-4C5B-8A4F-8472D77DD69D}" type="datetime1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25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00" y="1777038"/>
            <a:ext cx="6500872" cy="1252411"/>
          </a:xfrm>
        </p:spPr>
        <p:txBody>
          <a:bodyPr>
            <a:normAutofit/>
          </a:bodyPr>
          <a:lstStyle/>
          <a:p>
            <a:pPr algn="r"/>
            <a:r>
              <a:rPr lang="fi-FI" sz="2800">
                <a:solidFill>
                  <a:schemeClr val="bg1"/>
                </a:solidFill>
                <a:latin typeface="Montserrat ExtraBold" panose="00000900000000000000" pitchFamily="2" charset="0"/>
              </a:rPr>
              <a:t>Ilmastoystävällinen </a:t>
            </a:r>
            <a:br>
              <a:rPr lang="fi-FI" sz="2800">
                <a:solidFill>
                  <a:schemeClr val="bg1"/>
                </a:solidFill>
                <a:latin typeface="Montserrat ExtraBold" panose="00000900000000000000" pitchFamily="2" charset="0"/>
              </a:rPr>
            </a:br>
            <a:r>
              <a:rPr lang="fi-FI" sz="2800">
                <a:solidFill>
                  <a:schemeClr val="bg1"/>
                </a:solidFill>
                <a:latin typeface="Montserrat ExtraBold" panose="00000900000000000000" pitchFamily="2" charset="0"/>
              </a:rPr>
              <a:t>kouluruoka ja </a:t>
            </a:r>
            <a:br>
              <a:rPr lang="fi-FI" sz="2800">
                <a:solidFill>
                  <a:schemeClr val="bg1"/>
                </a:solidFill>
                <a:latin typeface="Montserrat ExtraBold" panose="00000900000000000000" pitchFamily="2" charset="0"/>
              </a:rPr>
            </a:br>
            <a:r>
              <a:rPr lang="fi-FI" sz="2800">
                <a:solidFill>
                  <a:schemeClr val="bg1"/>
                </a:solidFill>
                <a:latin typeface="Montserrat ExtraBold" panose="00000900000000000000" pitchFamily="2" charset="0"/>
              </a:rPr>
              <a:t>Kouluruoka 2030</a:t>
            </a:r>
            <a:endParaRPr lang="en-GB" sz="280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550" y="5143500"/>
            <a:ext cx="3966250" cy="462915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60000"/>
              </a:lnSpc>
            </a:pPr>
            <a:r>
              <a:rPr lang="fi-FI" sz="1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Tästä ohjeesta löydätte valmiit askelmerkit siihen, miten voitte ottaa mallin käyttöömme askel askeleelta. Näiden askelmerkkien avulla teidän on helppoa lähteä toteuttamaan mallia.</a:t>
            </a:r>
          </a:p>
          <a:p>
            <a:pPr algn="l"/>
            <a:endParaRPr lang="en-GB" sz="1600" b="1">
              <a:solidFill>
                <a:srgbClr val="233342"/>
              </a:solidFill>
              <a:latin typeface="Montserrat ExtraBold" panose="000009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en-GB" sz="1700" b="1">
                <a:solidFill>
                  <a:srgbClr val="233342"/>
                </a:solidFill>
                <a:latin typeface="Montserrat ExtraBold" panose="000009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Ohjeistuksen sisältö:</a:t>
            </a:r>
          </a:p>
          <a:p>
            <a:pPr algn="l"/>
            <a:endParaRPr lang="fi-FI" sz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fi-FI" sz="1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Ohjeistuksen sisältö: </a:t>
            </a:r>
          </a:p>
          <a:p>
            <a:pPr marL="606567" lvl="1" indent="-228600" algn="l">
              <a:lnSpc>
                <a:spcPct val="150000"/>
              </a:lnSpc>
              <a:buFont typeface="+mj-lt"/>
              <a:buAutoNum type="arabicPeriod"/>
            </a:pPr>
            <a:r>
              <a:rPr lang="fi-FI" sz="1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Tutustuminen ruokapalveluiden infopaketin materiaaleihin </a:t>
            </a:r>
          </a:p>
          <a:p>
            <a:pPr marL="606567" lvl="1" indent="-228600" algn="l">
              <a:lnSpc>
                <a:spcPct val="150000"/>
              </a:lnSpc>
              <a:buFont typeface="+mj-lt"/>
              <a:buAutoNum type="arabicPeriod"/>
            </a:pPr>
            <a:r>
              <a:rPr lang="fi-FI" sz="1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Ruokalistan kokeilusta sopiminen </a:t>
            </a:r>
          </a:p>
          <a:p>
            <a:pPr marL="606567" lvl="1" indent="-228600" algn="l">
              <a:lnSpc>
                <a:spcPct val="150000"/>
              </a:lnSpc>
              <a:buFont typeface="+mj-lt"/>
              <a:buAutoNum type="arabicPeriod"/>
            </a:pPr>
            <a:r>
              <a:rPr lang="fi-FI" sz="1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Ruokalistan suunnittelu ja toteutus </a:t>
            </a:r>
          </a:p>
          <a:p>
            <a:pPr marL="606567" lvl="1" indent="-228600" algn="l">
              <a:lnSpc>
                <a:spcPct val="150000"/>
              </a:lnSpc>
              <a:buFont typeface="+mj-lt"/>
              <a:buAutoNum type="arabicPeriod"/>
            </a:pPr>
            <a:r>
              <a:rPr lang="fi-FI" sz="1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Kampanjointi </a:t>
            </a:r>
          </a:p>
          <a:p>
            <a:pPr marL="606567" lvl="1" indent="-228600" algn="l">
              <a:lnSpc>
                <a:spcPct val="150000"/>
              </a:lnSpc>
              <a:buFont typeface="+mj-lt"/>
              <a:buAutoNum type="arabicPeriod"/>
            </a:pPr>
            <a:r>
              <a:rPr lang="fi-FI" sz="1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Palautteen keräys </a:t>
            </a:r>
          </a:p>
          <a:p>
            <a:pPr marL="606567" lvl="1" indent="-228600" algn="l">
              <a:lnSpc>
                <a:spcPct val="150000"/>
              </a:lnSpc>
              <a:buFont typeface="+mj-lt"/>
              <a:buAutoNum type="arabicPeriod"/>
            </a:pPr>
            <a:r>
              <a:rPr lang="fi-FI" sz="1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Jatkokehittely ja juurruttaminen </a:t>
            </a:r>
          </a:p>
          <a:p>
            <a:pPr marL="606567" lvl="1" indent="-228600" algn="l">
              <a:lnSpc>
                <a:spcPct val="150000"/>
              </a:lnSpc>
              <a:buFont typeface="+mj-lt"/>
              <a:buAutoNum type="arabicPeriod"/>
            </a:pPr>
            <a:r>
              <a:rPr lang="fi-FI" sz="1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Lyhyt raportointi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8600" y="2962661"/>
            <a:ext cx="6481822" cy="4949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1200">
                <a:solidFill>
                  <a:schemeClr val="bg1"/>
                </a:solidFill>
                <a:latin typeface="Montserrat SemiBold" panose="00000700000000000000" pitchFamily="2" charset="0"/>
              </a:rPr>
              <a:t>Ohjeistus ruokapalveluille toimintamallin</a:t>
            </a:r>
          </a:p>
          <a:p>
            <a:pPr algn="r"/>
            <a:r>
              <a:rPr lang="en-GB" sz="1200">
                <a:solidFill>
                  <a:schemeClr val="bg1"/>
                </a:solidFill>
                <a:latin typeface="Montserrat SemiBold" panose="00000700000000000000" pitchFamily="2" charset="0"/>
              </a:rPr>
              <a:t> käyttöönottoon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1546" y="186740"/>
            <a:ext cx="6995663" cy="3207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600" spc="300">
                <a:solidFill>
                  <a:schemeClr val="bg1"/>
                </a:solidFill>
                <a:latin typeface="Montserrat SemiBold" panose="00000700000000000000" pitchFamily="2" charset="0"/>
              </a:rPr>
              <a:t>ILMASTOYSTÄVÄLLINEN KOULURUOKA  |  ILMASTOYSTÄVÄLLINEN KOULURUOKA JA KOULURUOKA 2030 MALLI</a:t>
            </a:r>
            <a:endParaRPr lang="en-GB" sz="600" spc="300">
              <a:solidFill>
                <a:schemeClr val="bg1"/>
              </a:solidFill>
              <a:latin typeface="Montserrat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9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4A768E5-2F0F-4699-ADE3-44007CA21D5D}"/>
              </a:ext>
            </a:extLst>
          </p:cNvPr>
          <p:cNvSpPr txBox="1">
            <a:spLocks/>
          </p:cNvSpPr>
          <p:nvPr/>
        </p:nvSpPr>
        <p:spPr>
          <a:xfrm>
            <a:off x="241546" y="186740"/>
            <a:ext cx="6995663" cy="3207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600" spc="300">
                <a:solidFill>
                  <a:schemeClr val="bg1"/>
                </a:solidFill>
                <a:latin typeface="Montserrat SemiBold" panose="00000700000000000000" pitchFamily="2" charset="0"/>
              </a:rPr>
              <a:t>ILMASTOYSTÄVÄLLINEN KOULURUOKA  |  ILMASTOYSTÄVÄLLINEN KOULURUOKA JA KOULURUOKA 2030 MALLI</a:t>
            </a:r>
            <a:endParaRPr lang="en-GB" sz="600" spc="300">
              <a:solidFill>
                <a:schemeClr val="bg1"/>
              </a:solidFill>
              <a:latin typeface="Montserrat SemiBold" panose="000007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1178842"/>
            <a:ext cx="6520219" cy="497558"/>
          </a:xfrm>
        </p:spPr>
        <p:txBody>
          <a:bodyPr>
            <a:noAutofit/>
          </a:bodyPr>
          <a:lstStyle/>
          <a:p>
            <a:r>
              <a:rPr lang="en-GB" sz="1600">
                <a:solidFill>
                  <a:srgbClr val="233342"/>
                </a:solidFill>
                <a:latin typeface="Montserrat ExtraBold" panose="00000900000000000000" pitchFamily="2" charset="0"/>
              </a:rPr>
              <a:t>1. Tutustuminen ruokapalveluiden infopaketin materiaaleihin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7" y="1799944"/>
            <a:ext cx="6520220" cy="18567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Ruokapalveluiden henkilökunnan kannattaa yhdessä tutustua Kouluruoka 2030 -malliin Prezi-esityksen ja Kouluruokaa tulevaisuuteen -esitteen avulla. Esite löytyy valmiista materiaaleista. </a:t>
            </a:r>
          </a:p>
          <a:p>
            <a:pPr>
              <a:lnSpc>
                <a:spcPct val="150000"/>
              </a:lnSpc>
            </a:pPr>
            <a:r>
              <a:rPr lang="fi-FI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Tutustukaa myös Ilmastoystävällisen kouluruokailun tietopakettiin, jossa kerrotaan ruokapalveluammattilaisten toiminnan vaikutuksista ja keinoista, joilla voidaan vähentää päästöjä. Tietopaketti löytyy valmiista materiaaleista. </a:t>
            </a:r>
          </a:p>
          <a:p>
            <a:pPr>
              <a:lnSpc>
                <a:spcPct val="150000"/>
              </a:lnSpc>
            </a:pPr>
            <a:r>
              <a:rPr lang="fi-FI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Keskustelkaa yhdessä, mitä ajatuksia materiaalit herättävät henkilökunnan keskuudessa.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9727" y="3635367"/>
            <a:ext cx="6520220" cy="49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>
                <a:solidFill>
                  <a:srgbClr val="233342"/>
                </a:solidFill>
                <a:latin typeface="Montserrat ExtraBold" panose="00000900000000000000" pitchFamily="2" charset="0"/>
              </a:rPr>
              <a:t>2. Ruokalistan kokeilusta sopiminen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9727" y="4132926"/>
            <a:ext cx="6520220" cy="109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fi-FI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Sopikaa yhdessä opettajien ja muun henkilökunnan kanssa, milloin ilmastoystävällistä ruokalistaa tai sen osia kokeillaan koulussa, millaista yhteistyötä sen suhteen tehdään ja miten siitä viestitään koulun sisäisesti ja koteihin. </a:t>
            </a:r>
            <a:endParaRPr lang="en-GB" sz="1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9727" y="5159580"/>
            <a:ext cx="6520220" cy="49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>
                <a:solidFill>
                  <a:srgbClr val="233342"/>
                </a:solidFill>
                <a:latin typeface="Montserrat ExtraBold" panose="00000900000000000000" pitchFamily="2" charset="0"/>
              </a:rPr>
              <a:t>3. Ruokalistan suunnittelu ja toteutus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19727" y="5657139"/>
            <a:ext cx="6520220" cy="1334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i-FI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Lähtekää aluksi uudistamaan vaikka 2–3 Ilmastovaikutuksiltaan puolitetun ruokalistan ateriaa ja sitten askel askeleelta etenette kohti 6 viikon uudistettua ruokalistaa. </a:t>
            </a:r>
          </a:p>
          <a:p>
            <a:pPr>
              <a:lnSpc>
                <a:spcPct val="150000"/>
              </a:lnSpc>
            </a:pPr>
            <a:r>
              <a:rPr lang="fi-FI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Voitte kopioida ruokalistan suoraan Kouluruokaa tulevaisuuteen -esitteestä, joka löytyy valmiista materiaaleista.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30D7D0C-68B3-43B7-A8B8-880247ABD92E}"/>
              </a:ext>
            </a:extLst>
          </p:cNvPr>
          <p:cNvSpPr txBox="1">
            <a:spLocks/>
          </p:cNvSpPr>
          <p:nvPr/>
        </p:nvSpPr>
        <p:spPr>
          <a:xfrm>
            <a:off x="519727" y="7037096"/>
            <a:ext cx="6520220" cy="49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>
                <a:solidFill>
                  <a:srgbClr val="233342"/>
                </a:solidFill>
                <a:latin typeface="Montserrat ExtraBold" panose="00000900000000000000" pitchFamily="2" charset="0"/>
              </a:rPr>
              <a:t>4. Kampanjointi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B6E9C17-AE02-4F1B-B48E-F60B5E8880B1}"/>
              </a:ext>
            </a:extLst>
          </p:cNvPr>
          <p:cNvSpPr txBox="1">
            <a:spLocks/>
          </p:cNvSpPr>
          <p:nvPr/>
        </p:nvSpPr>
        <p:spPr>
          <a:xfrm>
            <a:off x="519727" y="7534655"/>
            <a:ext cx="6520220" cy="16950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i-FI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Kampanjoikaa koulun ruokalassa ja koulussa ilmastoystävällisen ruokalistan kokeilusta yhdessä opettajien, oppilaiden ja henkilökunnan kanssa. </a:t>
            </a:r>
          </a:p>
          <a:p>
            <a:pPr>
              <a:lnSpc>
                <a:spcPct val="150000"/>
              </a:lnSpc>
            </a:pPr>
            <a:r>
              <a:rPr lang="fi-FI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Hyödyntäkää kampanjoinnissa mallin valmiita materiaaleja. </a:t>
            </a:r>
          </a:p>
          <a:p>
            <a:pPr>
              <a:lnSpc>
                <a:spcPct val="150000"/>
              </a:lnSpc>
            </a:pPr>
            <a:r>
              <a:rPr lang="fi-FI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Viestikää kampanjasta myös koteihin mahdollisuuksien mukaan.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15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4A768E5-2F0F-4699-ADE3-44007CA21D5D}"/>
              </a:ext>
            </a:extLst>
          </p:cNvPr>
          <p:cNvSpPr txBox="1">
            <a:spLocks/>
          </p:cNvSpPr>
          <p:nvPr/>
        </p:nvSpPr>
        <p:spPr>
          <a:xfrm>
            <a:off x="241546" y="186740"/>
            <a:ext cx="6995663" cy="3207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600" spc="300">
                <a:solidFill>
                  <a:schemeClr val="bg1"/>
                </a:solidFill>
                <a:latin typeface="Montserrat SemiBold" panose="00000700000000000000" pitchFamily="2" charset="0"/>
              </a:rPr>
              <a:t>ILMASTOYSTÄVÄLLINEN KOULURUOKA  |  ILMASTOYSTÄVÄLLINEN KOULURUOKA JA KOULURUOKA 2030 MALLI</a:t>
            </a:r>
            <a:endParaRPr lang="en-GB" sz="600" spc="300">
              <a:solidFill>
                <a:schemeClr val="bg1"/>
              </a:solidFill>
              <a:latin typeface="Montserrat SemiBold" panose="000007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1140742"/>
            <a:ext cx="6520219" cy="355275"/>
          </a:xfrm>
        </p:spPr>
        <p:txBody>
          <a:bodyPr>
            <a:noAutofit/>
          </a:bodyPr>
          <a:lstStyle/>
          <a:p>
            <a:r>
              <a:rPr lang="en-GB" sz="1600">
                <a:solidFill>
                  <a:srgbClr val="233342"/>
                </a:solidFill>
                <a:latin typeface="Montserrat ExtraBold" panose="00000900000000000000" pitchFamily="2" charset="0"/>
              </a:rPr>
              <a:t>5. Palautteen keräys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7" y="1580870"/>
            <a:ext cx="6520220" cy="11337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Hyödyntäkää valmiita makuraatipohjia sekä kerätkää palautetta oppilailta, opettajilta ja muulta henkilökunnalta kokeilusta esim. Kahoot-kyselyn avulla. (Kahoot-käyttöohje löytyy täältä)</a:t>
            </a:r>
          </a:p>
          <a:p>
            <a:pPr>
              <a:lnSpc>
                <a:spcPct val="150000"/>
              </a:lnSpc>
            </a:pPr>
            <a:r>
              <a:rPr lang="fi-FI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Makuraatipohjat ja Palautepohja 1 (Kahoot-kysely1:n malli) löytyvät valmiista materiaaleista.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9727" y="2644767"/>
            <a:ext cx="6520220" cy="49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>
                <a:solidFill>
                  <a:srgbClr val="233342"/>
                </a:solidFill>
                <a:latin typeface="Montserrat ExtraBold" panose="00000900000000000000" pitchFamily="2" charset="0"/>
              </a:rPr>
              <a:t>6. Jatkokehittely ja juurruttaminen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9727" y="3142326"/>
            <a:ext cx="6520220" cy="109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fi-FI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Kehittäkää ruokalistoja ilmastoystävällisemmiksi ja ottakaa kokeilussa opittu tieto käyttöön ja käytäntöön kouluruokailussa. </a:t>
            </a:r>
            <a:endParaRPr lang="en-GB" sz="1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9727" y="3959430"/>
            <a:ext cx="6520220" cy="49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>
                <a:solidFill>
                  <a:srgbClr val="233342"/>
                </a:solidFill>
                <a:latin typeface="Montserrat ExtraBold" panose="00000900000000000000" pitchFamily="2" charset="0"/>
              </a:rPr>
              <a:t>7. Lyhyt raportointi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19727" y="4456989"/>
            <a:ext cx="6520220" cy="1026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fi-FI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Raportoikaa lyhyesti kokeilusta ruokapalveluiden päällikölle ja kunnan kestävän kehityksen/ilmastoasioiden vastuuhenkilölle. Raportointipohja1 löytyy valmiista materiaaleista.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916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342</Words>
  <Application>Microsoft Office PowerPoint</Application>
  <PresentationFormat>Custom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Montserrat ExtraBold</vt:lpstr>
      <vt:lpstr>Montserrat SemiBold</vt:lpstr>
      <vt:lpstr>Open Sans</vt:lpstr>
      <vt:lpstr>Office Theme</vt:lpstr>
      <vt:lpstr>Ilmastoystävällinen  kouluruoka ja  Kouluruoka 2030</vt:lpstr>
      <vt:lpstr>1. Tutustuminen ruokapalveluiden infopaketin materiaaleihin </vt:lpstr>
      <vt:lpstr>5. Palautteen keräys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Mika Telkkä</dc:creator>
  <cp:lastModifiedBy>Telkkä Mika Veli Santeri</cp:lastModifiedBy>
  <cp:revision>38</cp:revision>
  <dcterms:created xsi:type="dcterms:W3CDTF">2021-10-25T08:37:10Z</dcterms:created>
  <dcterms:modified xsi:type="dcterms:W3CDTF">2021-12-29T06:09:22Z</dcterms:modified>
</cp:coreProperties>
</file>