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handoutMasterIdLst>
    <p:handoutMasterId r:id="rId4"/>
  </p:handoutMasterIdLst>
  <p:sldIdLst>
    <p:sldId id="256" r:id="rId2"/>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233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5" autoAdjust="0"/>
    <p:restoredTop sz="94660"/>
  </p:normalViewPr>
  <p:slideViewPr>
    <p:cSldViewPr snapToGrid="0">
      <p:cViewPr varScale="1">
        <p:scale>
          <a:sx n="101" d="100"/>
          <a:sy n="101" d="100"/>
        </p:scale>
        <p:origin x="17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7A637-D823-42AA-847C-74C086B45F7E}" type="datetimeFigureOut">
              <a:rPr lang="en-GB" smtClean="0"/>
              <a:t>14/12/2021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4AF5B-9728-42CE-83B5-C878D4CA8BB6}" type="datetimeFigureOut">
              <a:rPr lang="en-GB" smtClean="0"/>
              <a:t>14/12/2021</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16AA2-52A7-4B12-8960-E190721FDE85}" type="datetime1">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1382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33C5D-4C36-41A3-A798-8D931C8D4BB3}" type="datetime1">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8224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EA8B1-0575-443F-A36F-69A8D9F8A389}" type="datetime1">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25015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8785D-91BD-4CE2-BDA7-6839A1DCA0A2}" type="datetime1">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030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9F5FE-EA05-4D0E-9F52-D86D43E6A2A1}" type="datetime1">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135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AB463-5572-46EC-99E1-8684408D40D7}" type="datetime1">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695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E4979-FFB8-4BCE-9CC9-D4150A1A91D2}" type="datetime1">
              <a:rPr lang="en-GB" smtClean="0"/>
              <a:t>14/12/2021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01066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D6378F-70C1-4CC0-AF0C-BDEDB48C1E6A}" type="datetime1">
              <a:rPr lang="en-GB" smtClean="0"/>
              <a:t>14/12/2021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772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BCB0-8BC1-4A47-898D-96D6F8DB8AC5}" type="datetime1">
              <a:rPr lang="en-GB" smtClean="0"/>
              <a:t>14/12/2021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46953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77AB28E8-1198-4F66-ADA1-FC3B6F2316F4}" type="datetime1">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81111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C5F32EA-A3AB-4F3C-A68D-1E9B432AECD0}" type="datetime1">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7965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FE8BA4-CBC9-4C5B-8A4F-8472D77DD69D}" type="datetime1">
              <a:rPr lang="en-GB" smtClean="0"/>
              <a:t>14/12/2021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314525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prezi.com/view/R1UBTobGVKoOjJqkEjw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600" spc="300">
                <a:solidFill>
                  <a:schemeClr val="bg1"/>
                </a:solidFill>
                <a:latin typeface="Montserrat SemiBold" panose="00000700000000000000" pitchFamily="2" charset="0"/>
              </a:rPr>
              <a:t>ILMASTOYSTÄVÄLLINEN KOULURUOKA  |  KOULURUOKA 2030 TIEDOTEKIRJE KUNNALLE</a:t>
            </a:r>
            <a:endParaRPr lang="en-GB" sz="600" spc="300">
              <a:solidFill>
                <a:schemeClr val="bg1"/>
              </a:solidFill>
              <a:latin typeface="Montserrat SemiBold" panose="00000700000000000000" pitchFamily="2" charset="0"/>
            </a:endParaRPr>
          </a:p>
        </p:txBody>
      </p:sp>
      <p:sp>
        <p:nvSpPr>
          <p:cNvPr id="9" name="Title 1">
            <a:extLst>
              <a:ext uri="{FF2B5EF4-FFF2-40B4-BE49-F238E27FC236}">
                <a16:creationId xmlns:a16="http://schemas.microsoft.com/office/drawing/2014/main" id="{E3A5564B-94F1-4B07-844D-7B578B148130}"/>
              </a:ext>
            </a:extLst>
          </p:cNvPr>
          <p:cNvSpPr txBox="1">
            <a:spLocks/>
          </p:cNvSpPr>
          <p:nvPr/>
        </p:nvSpPr>
        <p:spPr>
          <a:xfrm>
            <a:off x="519728" y="1178842"/>
            <a:ext cx="6520219" cy="497558"/>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1600">
                <a:solidFill>
                  <a:srgbClr val="233342"/>
                </a:solidFill>
                <a:latin typeface="Montserrat ExtraBold" panose="00000900000000000000" pitchFamily="2" charset="0"/>
              </a:rPr>
              <a:t>Ilmastoystävällinen kouluruoka ja Kouluruoka 2030 -toimintamalli </a:t>
            </a:r>
            <a:endParaRPr lang="en-GB" sz="1600">
              <a:solidFill>
                <a:srgbClr val="233342"/>
              </a:solidFill>
              <a:latin typeface="Montserrat ExtraBold" panose="00000900000000000000" pitchFamily="2" charset="0"/>
            </a:endParaRPr>
          </a:p>
        </p:txBody>
      </p:sp>
      <p:sp>
        <p:nvSpPr>
          <p:cNvPr id="10" name="Content Placeholder 2">
            <a:extLst>
              <a:ext uri="{FF2B5EF4-FFF2-40B4-BE49-F238E27FC236}">
                <a16:creationId xmlns:a16="http://schemas.microsoft.com/office/drawing/2014/main" id="{77908E08-A66A-40B9-A102-2AA84AA19B49}"/>
              </a:ext>
            </a:extLst>
          </p:cNvPr>
          <p:cNvSpPr txBox="1">
            <a:spLocks/>
          </p:cNvSpPr>
          <p:nvPr/>
        </p:nvSpPr>
        <p:spPr>
          <a:xfrm>
            <a:off x="519727" y="1799944"/>
            <a:ext cx="6520220" cy="7713027"/>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30000"/>
              </a:lnSpc>
              <a:spcAft>
                <a:spcPts val="800"/>
              </a:spcAft>
            </a:pPr>
            <a:r>
              <a:rPr lang="fi-FI" sz="1000">
                <a:effectLst/>
                <a:latin typeface="Open Sans" panose="020B0606030504020204" pitchFamily="34" charset="0"/>
                <a:ea typeface="Open Sans" panose="020B0606030504020204" pitchFamily="34" charset="0"/>
                <a:cs typeface="Open Sans" panose="020B0606030504020204" pitchFamily="34" charset="0"/>
              </a:rPr>
              <a:t>KIVAT – Kuntalaisten ilmastotoimien vauhdittamisen toimintamallit -hankkeessa on luotu uusi toimintamalli, jonka tavoitteena on edistää Kouluruoka 2030 -mallin käyttöönottoa ja juurruttaa se pysyväksi osaksi koulun arkea. </a:t>
            </a:r>
            <a:r>
              <a:rPr lang="fi-FI" sz="1000" b="1">
                <a:effectLst/>
                <a:latin typeface="Open Sans" panose="020B0606030504020204" pitchFamily="34" charset="0"/>
                <a:ea typeface="Open Sans" panose="020B0606030504020204" pitchFamily="34" charset="0"/>
                <a:cs typeface="Open Sans" panose="020B0606030504020204" pitchFamily="34" charset="0"/>
              </a:rPr>
              <a:t>Kouluruoka 2030 -mallin on luonut ruokajärjestelmätutkija Teea Koretetmäki yhdessä Muuramen kunnan ruokapalvelujen kanssa vuonna 2019. </a:t>
            </a:r>
          </a:p>
          <a:p>
            <a:pPr algn="l">
              <a:lnSpc>
                <a:spcPct val="130000"/>
              </a:lnSpc>
              <a:spcAft>
                <a:spcPts val="800"/>
              </a:spcAft>
            </a:pPr>
            <a:r>
              <a:rPr lang="fi-FI" sz="1000">
                <a:effectLst/>
                <a:latin typeface="Open Sans" panose="020B0606030504020204" pitchFamily="34" charset="0"/>
                <a:ea typeface="Open Sans" panose="020B0606030504020204" pitchFamily="34" charset="0"/>
                <a:cs typeface="Open Sans" panose="020B0606030504020204" pitchFamily="34" charset="0"/>
              </a:rPr>
              <a:t>Kouluruoka 2030 -mallissa vähennetään kouluruoan ilmastovaikutuksia uusimalla reseptejä, uudistamalla lisäkkeitä, joiden päästöt ovat suuret (riisi, juusto, muna, lihapiirakka jne.) sekä lisäämällä vähäpäästöisten kasvis- ja järvikalaruokien määrää listalla. Tämä tapahtuu helposti ottamalla valmiiksi suunniteltu kuuden viikon ruokalista esim. asteittain käyttöön niin, että vuonna 2030 lista on kokonaan käytössä ja kouluruokailun päästöt on ainakin puolitettu. Lista suosii suomalaista ja lähiruokaa, se sopii suurkeittiöihin, täyttää ravitsemussuositukset, on terveellinen ja ilmastoystävällinen sekä kustannuksiltaan hyväksyttävissä. Toimintamalli edistää lisäksi uutta toimintakulttuuria, jossa toimintaan otetaan mukaan ruokapalveluhenkilökunnan lisäksi oppilaat ja opettajat, jotka oppivat samalla, miten minimoida kouluruokailuiden hiilidioksidipäästöt. </a:t>
            </a:r>
          </a:p>
          <a:p>
            <a:pPr algn="l">
              <a:lnSpc>
                <a:spcPct val="130000"/>
              </a:lnSpc>
              <a:spcAft>
                <a:spcPts val="800"/>
              </a:spcAft>
            </a:pPr>
            <a:r>
              <a:rPr lang="fi-FI" sz="1000" b="1">
                <a:effectLst/>
                <a:latin typeface="Open Sans" panose="020B0606030504020204" pitchFamily="34" charset="0"/>
                <a:ea typeface="Open Sans" panose="020B0606030504020204" pitchFamily="34" charset="0"/>
                <a:cs typeface="Open Sans" panose="020B0606030504020204" pitchFamily="34" charset="0"/>
              </a:rPr>
              <a:t>Kunta/kaupunki ja koulu voivat käyttää mallia konkreettisena työkaluna, jolla viedään ilmastotyötä käytäntöön ja toteutetaan kestävien/vastuullisten julkisten hankintojen ohjelmia</a:t>
            </a:r>
            <a:r>
              <a:rPr lang="fi-FI" sz="1000">
                <a:effectLst/>
                <a:latin typeface="Open Sans" panose="020B0606030504020204" pitchFamily="34" charset="0"/>
                <a:ea typeface="Open Sans" panose="020B0606030504020204" pitchFamily="34" charset="0"/>
                <a:cs typeface="Open Sans" panose="020B0606030504020204" pitchFamily="34" charset="0"/>
              </a:rPr>
              <a:t>. Malli tarjoaa yhden tavan konkretisoida kunnan ilmastositoumuksia esim. Sitoumus 2050, kestävä kuntastrategia, jne. Lisäksi malli tukee julkisten ruokapalveluiden kehittämistä uusien ravitsemussuositusten suuntaan, joissa on huomioitu sekä ravitsemusnäkökulmat että ympäristö. </a:t>
            </a:r>
          </a:p>
          <a:p>
            <a:pPr algn="l">
              <a:lnSpc>
                <a:spcPct val="130000"/>
              </a:lnSpc>
              <a:spcAft>
                <a:spcPts val="800"/>
              </a:spcAft>
            </a:pPr>
            <a:r>
              <a:rPr lang="fi-FI" sz="1000">
                <a:effectLst/>
                <a:latin typeface="Open Sans" panose="020B0606030504020204" pitchFamily="34" charset="0"/>
                <a:ea typeface="Open Sans" panose="020B0606030504020204" pitchFamily="34" charset="0"/>
                <a:cs typeface="Open Sans" panose="020B0606030504020204" pitchFamily="34" charset="0"/>
              </a:rPr>
              <a:t>Mallissa on luotu ruokapalveluille infopaketti, jossa on askelmerkit mallin käyttöönoton helpottamiseksi sekä tietopaketti, jossa kerrotaan ruokapalveluammattilaisten toiminnan vaikutuksista ja keinoista, joilla voidaan vähentää päästöjä. Kouluille on tuotettu Ilmastoystävällinen kouluruoka -teemaviikon järjestämisohje materiaaleineen. Teemaviikko on hyvä tapa tutustuttaa sekä koululaisia, opettajia, ruokapalveluhenkilökuntaa, vanhempia, muita kuntalaisia ja päättäjiä ilmastoystävälliseen kouluruokaan ja Kouluruoka 2030 -malliin, auttaa voittamaan ennakkoluuloja ja opetella toimimaan yhdessä tavoitteen saavuttamiseksi. </a:t>
            </a:r>
          </a:p>
          <a:p>
            <a:pPr algn="l">
              <a:lnSpc>
                <a:spcPct val="130000"/>
              </a:lnSpc>
              <a:spcAft>
                <a:spcPts val="800"/>
              </a:spcAft>
            </a:pPr>
            <a:r>
              <a:rPr lang="fi-FI" sz="1000" b="1">
                <a:effectLst/>
                <a:latin typeface="Open Sans" panose="020B0606030504020204" pitchFamily="34" charset="0"/>
                <a:ea typeface="Open Sans" panose="020B0606030504020204" pitchFamily="34" charset="0"/>
                <a:cs typeface="Open Sans" panose="020B0606030504020204" pitchFamily="34" charset="0"/>
              </a:rPr>
              <a:t>Tutustumalla Ilmastoystävällinen kouluruoka ja Kouluruoka 2030 -mallin </a:t>
            </a:r>
            <a:r>
              <a:rPr lang="fi-FI" sz="1000" b="1" u="sng">
                <a:effectLst/>
                <a:latin typeface="Open Sans" panose="020B0606030504020204" pitchFamily="34" charset="0"/>
                <a:ea typeface="Open Sans" panose="020B0606030504020204" pitchFamily="34" charset="0"/>
                <a:cs typeface="Open Sans" panose="020B0606030504020204" pitchFamily="34" charset="0"/>
                <a:hlinkClick r:id="rId4"/>
              </a:rPr>
              <a:t>Prezi-esitykseen</a:t>
            </a:r>
            <a:r>
              <a:rPr lang="fi-FI" sz="1000" b="1">
                <a:effectLst/>
                <a:latin typeface="Open Sans" panose="020B0606030504020204" pitchFamily="34" charset="0"/>
                <a:ea typeface="Open Sans" panose="020B0606030504020204" pitchFamily="34" charset="0"/>
                <a:cs typeface="Open Sans" panose="020B0606030504020204" pitchFamily="34" charset="0"/>
              </a:rPr>
              <a:t>, saatte mallista ja siihen tuotetuista materiaaleista tarkemman kokonaiskuvan. </a:t>
            </a:r>
          </a:p>
          <a:p>
            <a:pPr algn="l">
              <a:lnSpc>
                <a:spcPct val="130000"/>
              </a:lnSpc>
              <a:spcAft>
                <a:spcPts val="800"/>
              </a:spcAft>
            </a:pPr>
            <a:r>
              <a:rPr lang="fi-FI" sz="1000">
                <a:effectLst/>
                <a:latin typeface="Open Sans" panose="020B0606030504020204" pitchFamily="34" charset="0"/>
                <a:ea typeface="Open Sans" panose="020B0606030504020204" pitchFamily="34" charset="0"/>
                <a:cs typeface="Open Sans" panose="020B0606030504020204" pitchFamily="34" charset="0"/>
              </a:rPr>
              <a:t>Kouluruoan vaikutus Suomen päästöihin on huomattava sekä toiminnan mittakaavan vuoksi (noin 900 000 annosta/koulupäivä) että kasvatuksellisten vaikutusten kautta. Tehkää tarvittavat päätökset kunnan koulun/koulujen osallistumisesta mallin toteutukseen ja tiedottakaa päätöksestä mahdollisimman laajasti.</a:t>
            </a:r>
          </a:p>
        </p:txBody>
      </p:sp>
    </p:spTree>
    <p:extLst>
      <p:ext uri="{BB962C8B-B14F-4D97-AF65-F5344CB8AC3E}">
        <p14:creationId xmlns:p14="http://schemas.microsoft.com/office/powerpoint/2010/main" val="8909973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363</Words>
  <Application>Microsoft Office PowerPoint</Application>
  <PresentationFormat>Custom</PresentationFormat>
  <Paragraphs>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Montserrat ExtraBold</vt:lpstr>
      <vt:lpstr>Montserrat SemiBold</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Telkkä Mika Veli Santeri</cp:lastModifiedBy>
  <cp:revision>31</cp:revision>
  <dcterms:created xsi:type="dcterms:W3CDTF">2021-10-25T08:37:10Z</dcterms:created>
  <dcterms:modified xsi:type="dcterms:W3CDTF">2021-12-14T07:25:28Z</dcterms:modified>
</cp:coreProperties>
</file>