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DFB9"/>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5" autoAdjust="0"/>
    <p:restoredTop sz="94660"/>
  </p:normalViewPr>
  <p:slideViewPr>
    <p:cSldViewPr snapToGrid="0">
      <p:cViewPr varScale="1">
        <p:scale>
          <a:sx n="101" d="100"/>
          <a:sy n="101" d="100"/>
        </p:scale>
        <p:origin x="13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15/12/2021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15/12/2021</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15/12/2021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15/12/2021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15/12/2021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15/12/2021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rezi.com/view/f5HFLh2dmccHlXAXanP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KOHTI ZERO WASTE -KOULUA  |  KIRJE KOULUILLE</a:t>
            </a:r>
            <a:endParaRPr lang="en-GB" sz="600" spc="300">
              <a:solidFill>
                <a:schemeClr val="bg1"/>
              </a:solidFill>
              <a:latin typeface="Montserrat SemiBold" panose="00000700000000000000" pitchFamily="2" charset="0"/>
            </a:endParaRPr>
          </a:p>
        </p:txBody>
      </p:sp>
      <p:sp>
        <p:nvSpPr>
          <p:cNvPr id="10" name="Title 1">
            <a:extLst>
              <a:ext uri="{FF2B5EF4-FFF2-40B4-BE49-F238E27FC236}">
                <a16:creationId xmlns:a16="http://schemas.microsoft.com/office/drawing/2014/main" id="{DBEC7BCB-F37F-4D6E-9FF9-C0BB9D1FF71D}"/>
              </a:ext>
            </a:extLst>
          </p:cNvPr>
          <p:cNvSpPr txBox="1">
            <a:spLocks/>
          </p:cNvSpPr>
          <p:nvPr/>
        </p:nvSpPr>
        <p:spPr>
          <a:xfrm>
            <a:off x="519728" y="1178842"/>
            <a:ext cx="6520219" cy="402308"/>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1600">
                <a:solidFill>
                  <a:srgbClr val="233342"/>
                </a:solidFill>
                <a:latin typeface="Montserrat ExtraBold" panose="00000900000000000000" pitchFamily="2" charset="0"/>
              </a:rPr>
              <a:t>Kohti Zero Waste –koulua</a:t>
            </a:r>
            <a:endParaRPr lang="en-GB" sz="1600">
              <a:solidFill>
                <a:srgbClr val="233342"/>
              </a:solidFill>
              <a:latin typeface="Montserrat ExtraBold" panose="00000900000000000000" pitchFamily="2" charset="0"/>
            </a:endParaRPr>
          </a:p>
        </p:txBody>
      </p:sp>
      <p:sp>
        <p:nvSpPr>
          <p:cNvPr id="11" name="Content Placeholder 2">
            <a:extLst>
              <a:ext uri="{FF2B5EF4-FFF2-40B4-BE49-F238E27FC236}">
                <a16:creationId xmlns:a16="http://schemas.microsoft.com/office/drawing/2014/main" id="{1395F47B-F80B-43CE-A0EC-71409D079852}"/>
              </a:ext>
            </a:extLst>
          </p:cNvPr>
          <p:cNvSpPr txBox="1">
            <a:spLocks/>
          </p:cNvSpPr>
          <p:nvPr/>
        </p:nvSpPr>
        <p:spPr>
          <a:xfrm>
            <a:off x="519727" y="1799944"/>
            <a:ext cx="6520220" cy="7713027"/>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5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Hyvä rehtori ja opettajat,</a:t>
            </a:r>
          </a:p>
          <a:p>
            <a:pPr algn="l">
              <a:lnSpc>
                <a:spcPct val="15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peruskouluille on luotu helposti toteutettava toimintamalli, jonka tavoitteena on edistää koulun kestävää toimintakulttuuria sekä vähentää kouluympäristössä syntyvän jätteen määrää. Lisäksi mallin toteuttamisen aikana opitut ja koetut asiat pyritään juurruttamaan pysyviksi osiksi koulun arkea niin, että koko koulu (oppilaat, opettajat ja henkilökunta) toimii yhdessä Zero Waste –periaatteen toteutumiseksi.</a:t>
            </a:r>
          </a:p>
          <a:p>
            <a:pPr algn="l">
              <a:lnSpc>
                <a:spcPct val="150000"/>
              </a:lnSpc>
              <a:spcAft>
                <a:spcPts val="800"/>
              </a:spcAft>
            </a:pPr>
            <a:r>
              <a:rPr lang="fi-FI" sz="1000" b="1" i="1">
                <a:effectLst/>
                <a:latin typeface="Open Sans" panose="020B0606030504020204" pitchFamily="34" charset="0"/>
                <a:ea typeface="Open Sans" panose="020B0606030504020204" pitchFamily="34" charset="0"/>
                <a:cs typeface="Open Sans" panose="020B0606030504020204" pitchFamily="34" charset="0"/>
              </a:rPr>
              <a:t>Kohti Zero Waste -koulua </a:t>
            </a:r>
            <a:r>
              <a:rPr lang="fi-FI" sz="1000" b="1">
                <a:effectLst/>
                <a:latin typeface="Open Sans" panose="020B0606030504020204" pitchFamily="34" charset="0"/>
                <a:ea typeface="Open Sans" panose="020B0606030504020204" pitchFamily="34" charset="0"/>
                <a:cs typeface="Open Sans" panose="020B0606030504020204" pitchFamily="34" charset="0"/>
              </a:rPr>
              <a:t>-toimintamallia voi käyttää yhtenä konkreettisena ilmastotyön työkaluna</a:t>
            </a:r>
            <a:r>
              <a:rPr lang="fi-FI" sz="1000">
                <a:effectLst/>
                <a:latin typeface="Open Sans" panose="020B0606030504020204" pitchFamily="34" charset="0"/>
                <a:ea typeface="Open Sans" panose="020B0606030504020204" pitchFamily="34" charset="0"/>
                <a:cs typeface="Open Sans" panose="020B0606030504020204" pitchFamily="34" charset="0"/>
              </a:rPr>
              <a:t>, jolla kunta/kaupunki ja koulu toteuttavat esimerkiksi opetussuunnitelman kestävän elämäntavan kasvatuksen tavoitteita, Sitoumus 2050 -tavoitteita ja/tai kestävää kuntastrategiaa. Kohti Zero Waste -koulua -toimintamalli vastaa perusopetuksen tavoitteeseen edistää kestävää elämäntapaa. Se antaa ajankohtaisen, käytännönläheisen, paikallisen ja yhteiskunnallisesti merkittävän lähestymiskulman aiheeseen. Mallissa aihetta käsitellään ja tarkastellaan opetussuunnitelman tavoitteen mukaan monialaisesti, ilmiöpohjaisesti ja oppiainerajat ylittäen.</a:t>
            </a:r>
          </a:p>
          <a:p>
            <a:pPr algn="l">
              <a:lnSpc>
                <a:spcPct val="150000"/>
              </a:lnSpc>
              <a:spcAft>
                <a:spcPts val="800"/>
              </a:spcAft>
            </a:pPr>
            <a:r>
              <a:rPr lang="fi-FI" sz="1000" b="1">
                <a:effectLst/>
                <a:latin typeface="Open Sans" panose="020B0606030504020204" pitchFamily="34" charset="0"/>
                <a:ea typeface="Open Sans" panose="020B0606030504020204" pitchFamily="34" charset="0"/>
                <a:cs typeface="Open Sans" panose="020B0606030504020204" pitchFamily="34" charset="0"/>
              </a:rPr>
              <a:t>Toimintamalli sisältää ohjeet ja valmiit materiaalit, joiden avulla pystytte helposti ottamaan </a:t>
            </a:r>
            <a:r>
              <a:rPr lang="fi-FI" sz="1000" b="1" i="1">
                <a:effectLst/>
                <a:latin typeface="Open Sans" panose="020B0606030504020204" pitchFamily="34" charset="0"/>
                <a:ea typeface="Open Sans" panose="020B0606030504020204" pitchFamily="34" charset="0"/>
                <a:cs typeface="Open Sans" panose="020B0606030504020204" pitchFamily="34" charset="0"/>
              </a:rPr>
              <a:t>Kohti Zero Waste -koulua </a:t>
            </a:r>
            <a:r>
              <a:rPr lang="fi-FI" sz="1000" b="1">
                <a:effectLst/>
                <a:latin typeface="Open Sans" panose="020B0606030504020204" pitchFamily="34" charset="0"/>
                <a:ea typeface="Open Sans" panose="020B0606030504020204" pitchFamily="34" charset="0"/>
                <a:cs typeface="Open Sans" panose="020B0606030504020204" pitchFamily="34" charset="0"/>
              </a:rPr>
              <a:t>-mallin käyttöön omassa koulussanne</a:t>
            </a:r>
            <a:r>
              <a:rPr lang="fi-FI" sz="1000">
                <a:effectLst/>
                <a:latin typeface="Open Sans" panose="020B0606030504020204" pitchFamily="34" charset="0"/>
                <a:ea typeface="Open Sans" panose="020B0606030504020204" pitchFamily="34" charset="0"/>
                <a:cs typeface="Open Sans" panose="020B0606030504020204" pitchFamily="34" charset="0"/>
              </a:rPr>
              <a:t>. Materiaalien tarkoituksena on virittää oppilaat ja opettajat Zero Waste -aiheeseen ja toimia alkustarttina mallin toteutukseen. Mallin toteutuksen voi linkittää lähes kaikkiin oppiaineisiin. Kestävä elämäntapa nähdään koko perusopetuksen lähtökohtana ja kriittisen ajattelun oppiminen sivistyksen perustana.</a:t>
            </a:r>
          </a:p>
          <a:p>
            <a:pPr algn="l">
              <a:lnSpc>
                <a:spcPct val="15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Tutustumalla </a:t>
            </a:r>
            <a:r>
              <a:rPr lang="fi-FI" sz="1000" i="1">
                <a:effectLst/>
                <a:latin typeface="Open Sans" panose="020B0606030504020204" pitchFamily="34" charset="0"/>
                <a:ea typeface="Open Sans" panose="020B0606030504020204" pitchFamily="34" charset="0"/>
                <a:cs typeface="Open Sans" panose="020B0606030504020204" pitchFamily="34" charset="0"/>
              </a:rPr>
              <a:t>Kohti Zero Waste -koulua </a:t>
            </a:r>
            <a:r>
              <a:rPr lang="fi-FI" sz="1000">
                <a:effectLst/>
                <a:latin typeface="Open Sans" panose="020B0606030504020204" pitchFamily="34" charset="0"/>
                <a:ea typeface="Open Sans" panose="020B0606030504020204" pitchFamily="34" charset="0"/>
                <a:cs typeface="Open Sans" panose="020B0606030504020204" pitchFamily="34" charset="0"/>
              </a:rPr>
              <a:t>-mallin </a:t>
            </a:r>
            <a:r>
              <a:rPr lang="fi-FI" sz="1000" u="sng">
                <a:effectLst/>
                <a:latin typeface="Open Sans" panose="020B0606030504020204" pitchFamily="34" charset="0"/>
                <a:ea typeface="Open Sans" panose="020B0606030504020204" pitchFamily="34" charset="0"/>
                <a:cs typeface="Open Sans" panose="020B0606030504020204" pitchFamily="34" charset="0"/>
                <a:hlinkClick r:id="rId4"/>
              </a:rPr>
              <a:t>Prezi-esitykseen</a:t>
            </a:r>
            <a:r>
              <a:rPr lang="fi-FI" sz="1000">
                <a:effectLst/>
                <a:latin typeface="Open Sans" panose="020B0606030504020204" pitchFamily="34" charset="0"/>
                <a:ea typeface="Open Sans" panose="020B0606030504020204" pitchFamily="34" charset="0"/>
                <a:cs typeface="Open Sans" panose="020B0606030504020204" pitchFamily="34" charset="0"/>
              </a:rPr>
              <a:t>, saatte mallista ja siihen tuotetuista tukimateriaaleista tarkemman kokonaiskuvan.</a:t>
            </a:r>
          </a:p>
          <a:p>
            <a:pPr algn="l">
              <a:lnSpc>
                <a:spcPct val="15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Tervetuloa mukaan tekemään konkreettisia tekoja ilmaston hyväksi!</a:t>
            </a:r>
          </a:p>
        </p:txBody>
      </p:sp>
    </p:spTree>
    <p:extLst>
      <p:ext uri="{BB962C8B-B14F-4D97-AF65-F5344CB8AC3E}">
        <p14:creationId xmlns:p14="http://schemas.microsoft.com/office/powerpoint/2010/main" val="8909973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241</Words>
  <Application>Microsoft Office PowerPoint</Application>
  <PresentationFormat>Custom</PresentationFormat>
  <Paragraphs>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Montserrat ExtraBold</vt:lpstr>
      <vt:lpstr>Montserrat SemiBold</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Telkkä Mika Veli Santeri</cp:lastModifiedBy>
  <cp:revision>30</cp:revision>
  <dcterms:created xsi:type="dcterms:W3CDTF">2021-10-25T08:37:10Z</dcterms:created>
  <dcterms:modified xsi:type="dcterms:W3CDTF">2021-12-15T07:35:02Z</dcterms:modified>
</cp:coreProperties>
</file>