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E4B"/>
    <a:srgbClr val="EBF3F9"/>
    <a:srgbClr val="A8D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2" autoAdjust="0"/>
    <p:restoredTop sz="97325" autoAdjust="0"/>
  </p:normalViewPr>
  <p:slideViewPr>
    <p:cSldViewPr snapToGrid="0">
      <p:cViewPr varScale="1">
        <p:scale>
          <a:sx n="140" d="100"/>
          <a:sy n="140" d="100"/>
        </p:scale>
        <p:origin x="132" y="3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847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77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831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98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845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62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593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7070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205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633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123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AE11A-F73D-46F4-A301-9BF441973567}" type="datetimeFigureOut">
              <a:rPr lang="fi-FI" smtClean="0"/>
              <a:t>29.12.2021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6801-50F1-4B53-A0A5-919826009A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867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AF9CAF-2722-4D53-AAFF-229F4CB524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94885" y="1009589"/>
            <a:ext cx="4598110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ILMASTO JA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YMPÄRISTÖ</a:t>
            </a:r>
            <a:endParaRPr kumimoji="0" lang="en-FI" sz="6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atic SC" panose="00000500000000000000" pitchFamily="2" charset="-79"/>
              <a:ea typeface="+mn-ea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512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6C58-74AD-4522-B363-B8E7AA7838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3167" y="62233"/>
            <a:ext cx="7677665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Ilmastokatastrofit</a:t>
            </a:r>
            <a:endParaRPr kumimoji="0" lang="en-FI" sz="6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atic SC" panose="00000500000000000000" pitchFamily="2" charset="-79"/>
              <a:ea typeface="+mn-ea"/>
              <a:cs typeface="Amatic SC" panose="00000500000000000000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F1F47-29CD-484E-9497-DEBA94F7C839}"/>
              </a:ext>
            </a:extLst>
          </p:cNvPr>
          <p:cNvSpPr txBox="1"/>
          <p:nvPr/>
        </p:nvSpPr>
        <p:spPr>
          <a:xfrm>
            <a:off x="358345" y="1145515"/>
            <a:ext cx="8052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>
                <a:latin typeface="Amatic SC" panose="00000500000000000000" pitchFamily="2" charset="-79"/>
                <a:cs typeface="Amatic SC" panose="00000500000000000000" pitchFamily="2" charset="-79"/>
              </a:rPr>
              <a:t>Ilmaston lämpeneminen aiheuttaa jo nyt ongelmia eri puolilla maailmaa. Ääriolosuhteet lisääntyvät ja muuttuvat entistä äärimmäisimmiksi, mikä aiheuttaa ilmastopakolaisuutta ja uhkaa jopa kokonaisten valtioiden olemassaoloa.</a:t>
            </a:r>
          </a:p>
          <a:p>
            <a:endParaRPr lang="fi-FI" sz="1600" b="1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fi-FI" sz="1600" b="1">
                <a:latin typeface="Amatic SC" panose="00000500000000000000" pitchFamily="2" charset="-79"/>
                <a:cs typeface="Amatic SC" panose="00000500000000000000" pitchFamily="2" charset="-79"/>
              </a:rPr>
              <a:t>Äärimmäinen kuumuus aiheuttaa metsä- ja maastopaloja, jotka kutistavat maapallon hiiltä sitovia hiilinieluja sekä järkyttävät luonnon tasapainoa. Lisääntyneet rankkasateet aiheuttavat tuhoisia tulvia ja maanvyöryjä.</a:t>
            </a:r>
          </a:p>
          <a:p>
            <a:endParaRPr lang="fi-FI" sz="1600" b="1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fi-FI" sz="1600" b="1">
                <a:latin typeface="Amatic SC" panose="00000500000000000000" pitchFamily="2" charset="-79"/>
                <a:cs typeface="Amatic SC" panose="00000500000000000000" pitchFamily="2" charset="-79"/>
              </a:rPr>
              <a:t>Suomen yli kulkenut Päivö-myrsky katkoi sähköt jopa 100 000 suomalaistaloudesta ja kaatoi tuhansia puita ympäri Suomea. Myrsky aiheutti odottamattomia kustannuksia useille suomalaisille, ikään tai sukupuoleen katsomatta.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B38E9-271D-4036-8BFF-AC3D493F7CA9}"/>
              </a:ext>
            </a:extLst>
          </p:cNvPr>
          <p:cNvSpPr txBox="1"/>
          <p:nvPr/>
        </p:nvSpPr>
        <p:spPr>
          <a:xfrm>
            <a:off x="634315" y="5198952"/>
            <a:ext cx="3311611" cy="96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8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pelaajat, joiden ikä päättyy parittomaan numeroon, 2 askelmaa alaspäin</a:t>
            </a:r>
            <a:endParaRPr lang="en-FI" sz="18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28080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E7DA70-6DFE-45B3-8023-342E608669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3167" y="169327"/>
            <a:ext cx="7677665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Hiilineutraali Suomi</a:t>
            </a:r>
            <a:endParaRPr kumimoji="0" lang="en-FI" sz="6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atic SC" panose="00000500000000000000" pitchFamily="2" charset="-79"/>
              <a:ea typeface="+mn-ea"/>
              <a:cs typeface="Amatic SC" panose="00000500000000000000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D0A08-CAB2-4772-B565-C65CF72E29D3}"/>
              </a:ext>
            </a:extLst>
          </p:cNvPr>
          <p:cNvSpPr/>
          <p:nvPr/>
        </p:nvSpPr>
        <p:spPr>
          <a:xfrm>
            <a:off x="337751" y="1260383"/>
            <a:ext cx="8501449" cy="889687"/>
          </a:xfrm>
          <a:prstGeom prst="rect">
            <a:avLst/>
          </a:prstGeom>
          <a:solidFill>
            <a:srgbClr val="A8D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rtlCol="0" anchor="ctr"/>
          <a:lstStyle/>
          <a:p>
            <a:r>
              <a:rPr lang="fi-FI" sz="2000" b="1">
                <a:solidFill>
                  <a:schemeClr val="tx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Vuoden 2019 hallitusohjelmassa on linjattu tavoitteeksi, että Suomi on hiilineutraali vuoteen 2035 mennessä. Tähän tilanteeseen päästäkseen Suomen on leikattava päästöjään merkittävästi.</a:t>
            </a:r>
            <a:endParaRPr lang="en-FI" sz="2000" b="1">
              <a:solidFill>
                <a:schemeClr val="tx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06731-09C7-4E03-9A1D-C05C3084C06F}"/>
              </a:ext>
            </a:extLst>
          </p:cNvPr>
          <p:cNvSpPr/>
          <p:nvPr/>
        </p:nvSpPr>
        <p:spPr>
          <a:xfrm>
            <a:off x="337750" y="2183022"/>
            <a:ext cx="8501449" cy="1107995"/>
          </a:xfrm>
          <a:prstGeom prst="rect">
            <a:avLst/>
          </a:prstGeom>
          <a:solidFill>
            <a:srgbClr val="A8D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rtlCol="0" anchor="ctr"/>
          <a:lstStyle/>
          <a:p>
            <a:r>
              <a:rPr lang="fi-FI" sz="2000" b="1">
                <a:solidFill>
                  <a:schemeClr val="tx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Yksi merkittävimmistä keinoista saavuttaa Suomen asettamat tavoitteet on liikenteestä syntyvien päästöjen leikkaaminen, missä avainasemassa ovat julkisen liikenteen suosiminen, sähköautoiluun siirtyminen sekä kevyenliikenteen mahdollisuuksien parantaminen.</a:t>
            </a:r>
            <a:endParaRPr lang="en-FI" sz="2000" b="1">
              <a:solidFill>
                <a:schemeClr val="tx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AABF-3085-412E-A97A-C12386BBDD47}"/>
              </a:ext>
            </a:extLst>
          </p:cNvPr>
          <p:cNvSpPr/>
          <p:nvPr/>
        </p:nvSpPr>
        <p:spPr>
          <a:xfrm>
            <a:off x="337750" y="3332203"/>
            <a:ext cx="8501449" cy="539578"/>
          </a:xfrm>
          <a:prstGeom prst="rect">
            <a:avLst/>
          </a:prstGeom>
          <a:solidFill>
            <a:srgbClr val="A8D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rtlCol="0" anchor="ctr"/>
          <a:lstStyle/>
          <a:p>
            <a:r>
              <a:rPr lang="fi-FI" sz="2000" b="1">
                <a:solidFill>
                  <a:schemeClr val="tx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Bensiini- ja dieselkäyttöisten autojen käytön on todettu vähentyvän polttoaineen hinnan noustessa.</a:t>
            </a:r>
            <a:endParaRPr lang="en-FI" sz="2000" b="1">
              <a:solidFill>
                <a:schemeClr val="tx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38224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05D0-6E6F-4320-BE51-D11512C554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3167" y="334087"/>
            <a:ext cx="7677665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Äänestys</a:t>
            </a:r>
            <a:endParaRPr kumimoji="0" lang="en-FI" sz="6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tic SC" panose="00000500000000000000" pitchFamily="2" charset="-79"/>
              <a:ea typeface="+mn-ea"/>
              <a:cs typeface="Amatic SC" panose="00000500000000000000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EBCDC-56BB-430F-8ED7-C92458D48931}"/>
              </a:ext>
            </a:extLst>
          </p:cNvPr>
          <p:cNvSpPr txBox="1"/>
          <p:nvPr/>
        </p:nvSpPr>
        <p:spPr>
          <a:xfrm>
            <a:off x="448963" y="2257623"/>
            <a:ext cx="4057136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800" b="1">
                <a:latin typeface="Amatic SC" panose="00000500000000000000" pitchFamily="2" charset="-79"/>
                <a:cs typeface="Amatic SC" panose="00000500000000000000" pitchFamily="2" charset="-79"/>
              </a:rPr>
              <a:t>Tulisiko </a:t>
            </a:r>
          </a:p>
          <a:p>
            <a:pPr algn="ctr">
              <a:lnSpc>
                <a:spcPct val="80000"/>
              </a:lnSpc>
            </a:pPr>
            <a:r>
              <a:rPr lang="en-GB" sz="4800" b="1">
                <a:latin typeface="Amatic SC" panose="00000500000000000000" pitchFamily="2" charset="-79"/>
                <a:cs typeface="Amatic SC" panose="00000500000000000000" pitchFamily="2" charset="-79"/>
              </a:rPr>
              <a:t>polttoaineveroa </a:t>
            </a:r>
          </a:p>
          <a:p>
            <a:pPr algn="ctr">
              <a:lnSpc>
                <a:spcPct val="80000"/>
              </a:lnSpc>
            </a:pPr>
            <a:r>
              <a:rPr lang="en-GB" sz="4800" b="1">
                <a:latin typeface="Amatic SC" panose="00000500000000000000" pitchFamily="2" charset="-79"/>
                <a:cs typeface="Amatic SC" panose="00000500000000000000" pitchFamily="2" charset="-79"/>
              </a:rPr>
              <a:t>nostaa?</a:t>
            </a:r>
            <a:endParaRPr lang="en-FI" sz="4800" b="1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4120C-DD73-42A7-ACED-9ADB2BCE9F75}"/>
              </a:ext>
            </a:extLst>
          </p:cNvPr>
          <p:cNvSpPr txBox="1"/>
          <p:nvPr/>
        </p:nvSpPr>
        <p:spPr>
          <a:xfrm>
            <a:off x="368645" y="5334455"/>
            <a:ext cx="21088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800" b="1">
                <a:latin typeface="Amatic SC" panose="00000500000000000000" pitchFamily="2" charset="-79"/>
                <a:cs typeface="Amatic SC" panose="00000500000000000000" pitchFamily="2" charset="-79"/>
              </a:rPr>
              <a:t>Kyllä</a:t>
            </a:r>
            <a:endParaRPr lang="en-FI" sz="4800" b="1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88702-C26B-4536-9211-D0ABCC749FB6}"/>
              </a:ext>
            </a:extLst>
          </p:cNvPr>
          <p:cNvSpPr txBox="1"/>
          <p:nvPr/>
        </p:nvSpPr>
        <p:spPr>
          <a:xfrm>
            <a:off x="2712310" y="5334455"/>
            <a:ext cx="135718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800" b="1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Ei</a:t>
            </a:r>
            <a:endParaRPr lang="en-FI" sz="4800" b="1"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198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D515-A442-4FA1-BF54-B27A3878FD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816" y="95187"/>
            <a:ext cx="8048368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Kyllä – Polttoaineveroa tulee nostaa</a:t>
            </a:r>
            <a:endParaRPr kumimoji="0" lang="en-FI" sz="5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atic SC" panose="00000500000000000000" pitchFamily="2" charset="-79"/>
              <a:ea typeface="+mn-ea"/>
              <a:cs typeface="Amatic SC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48D97-DAFC-41CD-A6E5-ADC6F1208E82}"/>
              </a:ext>
            </a:extLst>
          </p:cNvPr>
          <p:cNvSpPr/>
          <p:nvPr/>
        </p:nvSpPr>
        <p:spPr>
          <a:xfrm>
            <a:off x="-1" y="1054439"/>
            <a:ext cx="8048367" cy="1095638"/>
          </a:xfrm>
          <a:prstGeom prst="rect">
            <a:avLst/>
          </a:prstGeom>
          <a:solidFill>
            <a:srgbClr val="EB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solidFill>
                  <a:schemeClr val="tx1"/>
                </a:solidFill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Kalliimpi polttoaine vähentää yksityisautoilua ja ohjaa kansalaisia liikkumaan ekologisemmin. Tämä vähentää hiilidioksidipäästöjä, mikä vaikuttaa positiivisesti ilmastoon ja ympäristöön.</a:t>
            </a:r>
            <a:endParaRPr lang="en-FI" sz="1600" b="1">
              <a:solidFill>
                <a:schemeClr val="tx1"/>
              </a:solidFill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600" b="1">
                <a:solidFill>
                  <a:schemeClr val="tx1"/>
                </a:solidFill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pelaajat 1 askelma ylöspäin</a:t>
            </a:r>
            <a:endParaRPr lang="en-FI" sz="1600" b="1">
              <a:solidFill>
                <a:schemeClr val="tx1"/>
              </a:solidFill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C7646B-BBAF-4B74-A966-05312755D29B}"/>
              </a:ext>
            </a:extLst>
          </p:cNvPr>
          <p:cNvSpPr/>
          <p:nvPr/>
        </p:nvSpPr>
        <p:spPr>
          <a:xfrm>
            <a:off x="547817" y="2318945"/>
            <a:ext cx="8048367" cy="1095639"/>
          </a:xfrm>
          <a:prstGeom prst="rect">
            <a:avLst/>
          </a:prstGeom>
          <a:solidFill>
            <a:srgbClr val="EB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solidFill>
                  <a:schemeClr val="tx1"/>
                </a:solidFill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Osalle ihmisistä ajoneuvon käyttö on välttämätöntä työn vuoksi eikä kaikilla suomalaisilla ole tasapuolista mahdollisuutta julkisen liikenteen käyttöön. Heille polttoaineveron korotus merkitsee lisäkuluja.</a:t>
            </a:r>
            <a:endParaRPr lang="en-FI" sz="1600" b="1">
              <a:solidFill>
                <a:schemeClr val="tx1"/>
              </a:solidFill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600" b="1">
                <a:solidFill>
                  <a:schemeClr val="tx1"/>
                </a:solidFill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yrittäjät sekä pääkaupunkiseudun tai muun suuren kaupungin ulkopuolella asuvat 2 askelmaa alaspäin</a:t>
            </a:r>
            <a:endParaRPr lang="en-FI" sz="1600" b="1">
              <a:solidFill>
                <a:schemeClr val="tx1"/>
              </a:solidFill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DCD5A7-992D-4027-9CD2-B9027EF974D0}"/>
              </a:ext>
            </a:extLst>
          </p:cNvPr>
          <p:cNvSpPr/>
          <p:nvPr/>
        </p:nvSpPr>
        <p:spPr>
          <a:xfrm>
            <a:off x="963826" y="3594660"/>
            <a:ext cx="8180173" cy="812583"/>
          </a:xfrm>
          <a:prstGeom prst="rect">
            <a:avLst/>
          </a:prstGeom>
          <a:solidFill>
            <a:srgbClr val="EB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solidFill>
                  <a:schemeClr val="tx1"/>
                </a:solidFill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Kaikille yhtäläisten tasaverojen korottaminen heikentää pienituloisten asemaa yhteiskunnassa muihin kansalaisiin verrattuna.</a:t>
            </a:r>
            <a:endParaRPr lang="en-FI" sz="1600" b="1">
              <a:solidFill>
                <a:schemeClr val="tx1"/>
              </a:solidFill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600" b="1">
                <a:solidFill>
                  <a:schemeClr val="tx1"/>
                </a:solidFill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pienituloiset vielä yksi askelma alaspäin</a:t>
            </a:r>
            <a:endParaRPr lang="en-FI" sz="1600" b="1">
              <a:solidFill>
                <a:schemeClr val="tx1"/>
              </a:solidFill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633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F244-B699-4E2B-87A5-5EACC2C5D3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27837" y="490603"/>
            <a:ext cx="4617308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Ei – Polttoaineveroa ei tule nostaa</a:t>
            </a:r>
            <a:endParaRPr kumimoji="0" lang="en-FI" sz="5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atic SC" panose="00000500000000000000" pitchFamily="2" charset="-79"/>
              <a:ea typeface="+mn-ea"/>
              <a:cs typeface="Amatic SC" panose="00000500000000000000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2A8684-C3E1-4CA5-A48D-2B1B5D7724D4}"/>
              </a:ext>
            </a:extLst>
          </p:cNvPr>
          <p:cNvSpPr txBox="1"/>
          <p:nvPr/>
        </p:nvSpPr>
        <p:spPr>
          <a:xfrm>
            <a:off x="4512271" y="2949596"/>
            <a:ext cx="4417541" cy="2148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Edullinen polttoaine kannustaa käyttämään omaa autoa lyhyilläkin matkoilla. Tämä aiheuttaa hiilidioksidipäästöjä, mikä edistää ilmastonmuutosta, estää Suomea tavoittamasta hiilineutraaliustavoitteitaan ja lyhentää maapallon elinikää.</a:t>
            </a:r>
            <a:endParaRPr lang="en-FI" sz="20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20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pelaajat 2 askelmaa alaspäin</a:t>
            </a:r>
            <a:endParaRPr lang="en-FI" sz="20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885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208-15EF-4FEF-A2D9-0E4F2671D5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1573" y="449414"/>
            <a:ext cx="8480854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Energiantuotanto: Hyvä paha ydinvoima</a:t>
            </a:r>
            <a:endParaRPr kumimoji="0" lang="en-FI" sz="5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atic SC" panose="00000500000000000000" pitchFamily="2" charset="-79"/>
              <a:ea typeface="+mn-ea"/>
              <a:cs typeface="Amatic SC" panose="00000500000000000000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31DBA-843B-4E06-A822-3D996ECDDCB3}"/>
              </a:ext>
            </a:extLst>
          </p:cNvPr>
          <p:cNvSpPr txBox="1"/>
          <p:nvPr/>
        </p:nvSpPr>
        <p:spPr>
          <a:xfrm>
            <a:off x="205946" y="2117124"/>
            <a:ext cx="5533768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Suomessa on käytössä neljä ydinvoimalayksikköä. Ydinvoiman osuus Suomen sähköntuotannosta oli vuonna 2018 noin 32 prosenttia.</a:t>
            </a:r>
            <a:endParaRPr lang="en-FI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207DA-4EA2-408C-A825-4F59621CCE1D}"/>
              </a:ext>
            </a:extLst>
          </p:cNvPr>
          <p:cNvSpPr txBox="1"/>
          <p:nvPr/>
        </p:nvSpPr>
        <p:spPr>
          <a:xfrm>
            <a:off x="205946" y="3218037"/>
            <a:ext cx="5533768" cy="96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Ydinvoima jakaa vahvasti mielipiteitä. Toisten mielestä ydinvoima on vaarallinen ja tuhoisa tapa tuottaa energiaa, toisten mielestä se on kustannustehokasta ja ympäristöystävällistä.</a:t>
            </a:r>
            <a:endParaRPr lang="en-FI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268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7405-9273-4EB3-9BEB-B68F5987930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3167" y="334087"/>
            <a:ext cx="7677665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Äänestys</a:t>
            </a:r>
            <a:endParaRPr kumimoji="0" lang="en-FI" sz="6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tic SC" panose="00000500000000000000" pitchFamily="2" charset="-79"/>
              <a:ea typeface="+mn-ea"/>
              <a:cs typeface="Amatic SC" panose="00000500000000000000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A61C5-9030-4189-86C9-9B3BAD202A5C}"/>
              </a:ext>
            </a:extLst>
          </p:cNvPr>
          <p:cNvSpPr txBox="1"/>
          <p:nvPr/>
        </p:nvSpPr>
        <p:spPr>
          <a:xfrm>
            <a:off x="4833553" y="2249385"/>
            <a:ext cx="4057136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800" b="1">
                <a:latin typeface="Amatic SC" panose="00000500000000000000" pitchFamily="2" charset="-79"/>
                <a:cs typeface="Amatic SC" panose="00000500000000000000" pitchFamily="2" charset="-79"/>
              </a:rPr>
              <a:t>Tulisiko </a:t>
            </a:r>
          </a:p>
          <a:p>
            <a:pPr algn="ctr">
              <a:lnSpc>
                <a:spcPct val="80000"/>
              </a:lnSpc>
            </a:pPr>
            <a:r>
              <a:rPr lang="en-GB" sz="4800" b="1">
                <a:latin typeface="Amatic SC" panose="00000500000000000000" pitchFamily="2" charset="-79"/>
                <a:cs typeface="Amatic SC" panose="00000500000000000000" pitchFamily="2" charset="-79"/>
              </a:rPr>
              <a:t>Suomen luopua ydinvoimasta?</a:t>
            </a:r>
            <a:endParaRPr lang="en-FI" sz="4800" b="1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85815-3386-4717-AF1F-B25B137711BE}"/>
              </a:ext>
            </a:extLst>
          </p:cNvPr>
          <p:cNvSpPr txBox="1"/>
          <p:nvPr/>
        </p:nvSpPr>
        <p:spPr>
          <a:xfrm>
            <a:off x="4833553" y="5334455"/>
            <a:ext cx="21088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800" b="1">
                <a:latin typeface="Amatic SC" panose="00000500000000000000" pitchFamily="2" charset="-79"/>
                <a:cs typeface="Amatic SC" panose="00000500000000000000" pitchFamily="2" charset="-79"/>
              </a:rPr>
              <a:t>Kyllä</a:t>
            </a:r>
            <a:endParaRPr lang="en-FI" sz="4800" b="1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79373-3B0A-4712-B5C0-D345977CEB31}"/>
              </a:ext>
            </a:extLst>
          </p:cNvPr>
          <p:cNvSpPr txBox="1"/>
          <p:nvPr/>
        </p:nvSpPr>
        <p:spPr>
          <a:xfrm>
            <a:off x="7218407" y="5334455"/>
            <a:ext cx="135718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800" b="1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Ei</a:t>
            </a:r>
            <a:endParaRPr lang="en-FI" sz="4800" b="1"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154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4DD724-179B-4C2A-9A16-646CFB1F1999}"/>
              </a:ext>
            </a:extLst>
          </p:cNvPr>
          <p:cNvSpPr txBox="1"/>
          <p:nvPr/>
        </p:nvSpPr>
        <p:spPr>
          <a:xfrm>
            <a:off x="331573" y="292892"/>
            <a:ext cx="848085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i-FI" sz="5400" b="1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Kyllä – Suomen tulisi </a:t>
            </a:r>
          </a:p>
          <a:p>
            <a:pPr algn="ctr">
              <a:lnSpc>
                <a:spcPct val="80000"/>
              </a:lnSpc>
            </a:pPr>
            <a:r>
              <a:rPr lang="fi-FI" sz="5400" b="1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luopua ydinvoimasta</a:t>
            </a:r>
            <a:endParaRPr lang="en-FI" sz="5400" b="1"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7707FA-EA19-41DB-A386-35FB08A8A4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51870" y="1869989"/>
            <a:ext cx="4512276" cy="768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Ydinvoima on edullinen ja päästöiltään ympäristöystävällinen tapa tuottaa energiaa. Siitä syntyy kuitenkin radioaktiivista ydinjätettä, joka pitää eristää luotettavasti ympäristöstä jopa 100 000 vuoden ajaksi.</a:t>
            </a:r>
            <a:endParaRPr kumimoji="0" lang="en-FI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ECE2C-61AE-4BE9-B773-E1C9FDDAADE0}"/>
              </a:ext>
            </a:extLst>
          </p:cNvPr>
          <p:cNvSpPr txBox="1"/>
          <p:nvPr/>
        </p:nvSpPr>
        <p:spPr>
          <a:xfrm>
            <a:off x="4345459" y="2970778"/>
            <a:ext cx="4512276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Ydinvoiman käytöstä luopuminen nostaa – ainakin hetkellisesti – fossiilisten polttoaineidne käyttöä energiantuotannossa. Tästä aiheutuu välittömiä ympäristöhaittoja, joilla on negatiivinen vaikutus kaikkiin ihmisiin. Lisäksi energian hinta todennäköisesti nuosisi, mikä vaikuttaisi erityisesti pienituloisten arkeen</a:t>
            </a:r>
            <a:endParaRPr lang="en-FI" sz="14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4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pelaajat yksi askelma alaspäin</a:t>
            </a:r>
            <a:endParaRPr lang="en-FI" sz="14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4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pienituloiset vielä yksi askelma alaspäin</a:t>
            </a:r>
            <a:endParaRPr lang="en-FI" sz="14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0C90B-B6A4-4EE0-B1DF-89836DC54B27}"/>
              </a:ext>
            </a:extLst>
          </p:cNvPr>
          <p:cNvSpPr txBox="1"/>
          <p:nvPr/>
        </p:nvSpPr>
        <p:spPr>
          <a:xfrm>
            <a:off x="4946820" y="5075547"/>
            <a:ext cx="4114800" cy="133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Vaikka ydinjätteeseen liittyvät riskit tai ydinvoimalaonnettomuuksien todennäköisyys ovat pieniä, ne ovat kuitenkin olemassa. Ydinvoimasta luopumisen myötä riskit katoavat kokonaan, minkä voidaan nähdä parantavan erityisesti tulevien sukupolvien elämänlaatua.</a:t>
            </a:r>
            <a:endParaRPr lang="en-FI" sz="14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4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alle 30-vuotiaat yksi askelma ylöspäin</a:t>
            </a:r>
            <a:endParaRPr lang="en-FI" sz="14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975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ED2B3D-AA95-4208-8951-0460512D5C63}"/>
              </a:ext>
            </a:extLst>
          </p:cNvPr>
          <p:cNvSpPr txBox="1"/>
          <p:nvPr/>
        </p:nvSpPr>
        <p:spPr>
          <a:xfrm>
            <a:off x="331573" y="111656"/>
            <a:ext cx="848085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i-FI" sz="5400" b="1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Ei – Suomen ei tulisi </a:t>
            </a:r>
          </a:p>
          <a:p>
            <a:pPr algn="ctr">
              <a:lnSpc>
                <a:spcPct val="80000"/>
              </a:lnSpc>
            </a:pPr>
            <a:r>
              <a:rPr lang="fi-FI" sz="5400" b="1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luopua ydinvoimasta</a:t>
            </a:r>
            <a:endParaRPr lang="en-FI" sz="5400" b="1"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B4B55F-F3F6-473C-9B4C-0A2A56017A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82816"/>
            <a:ext cx="2903838" cy="2644346"/>
          </a:xfrm>
          <a:prstGeom prst="rect">
            <a:avLst/>
          </a:prstGeom>
          <a:solidFill>
            <a:srgbClr val="1E3E4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Ydinvoima on edullista ja ympäristö-ystävällistä energiaa. Se on vesi- ja tuulivoiman ohella merkittävin päästöttömän sähköntuotannon muoto. Suomi on ensimmäisenä maailmassa ottamassa käyttöön Internationa Energy Agencyn suositteleman ydinjätteiden geologisen loppusijoituksen, mikä pienentää suomalaisen ydinjätteen riskejä entisestään.</a:t>
            </a:r>
            <a:endParaRPr kumimoji="0" lang="en-FI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5EDB0-B469-4C85-933B-6195C1D9D5B9}"/>
              </a:ext>
            </a:extLst>
          </p:cNvPr>
          <p:cNvSpPr/>
          <p:nvPr/>
        </p:nvSpPr>
        <p:spPr>
          <a:xfrm>
            <a:off x="2973859" y="1486934"/>
            <a:ext cx="3188044" cy="2644346"/>
          </a:xfrm>
          <a:prstGeom prst="rect">
            <a:avLst/>
          </a:prstGeom>
          <a:solidFill>
            <a:srgbClr val="1E3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Ydinvoimasta luopuminen johtaisi todennäköisesti negatiivisiin ilmasto-vaikutuksiin sekä sähkön hinnan nousuun, kun ydinvoimasta luopumisesta syntyvä energiavaje jouduttaisiin korvaamaan joko kalliimmalla energiantuotantomuodolla tai tuontisähköllä, joka saattaisi edelleen olla ydinvoimalla tuotettua.</a:t>
            </a:r>
            <a:endParaRPr lang="en-FI" sz="16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6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pelaajat 1 askelma ylöspäin</a:t>
            </a:r>
            <a:endParaRPr lang="en-FI" sz="16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82420D-05B2-466E-ACF2-BE61CCBE658A}"/>
              </a:ext>
            </a:extLst>
          </p:cNvPr>
          <p:cNvSpPr/>
          <p:nvPr/>
        </p:nvSpPr>
        <p:spPr>
          <a:xfrm>
            <a:off x="6231924" y="1478701"/>
            <a:ext cx="2895600" cy="2644346"/>
          </a:xfrm>
          <a:prstGeom prst="rect">
            <a:avLst/>
          </a:prstGeom>
          <a:solidFill>
            <a:srgbClr val="1E3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Vaikka ydinjätteeseen liittyvät riskit tai ydinvoimalaonnettomuuksien todennäköi-syys ovat pieniä, ne ovat kuitenkin olemassa. Suomen ydinvoimaloiden ikääntyessä niiden onnettomuusriski kasvaa, mikä koskettaa erityisesti nuoria.</a:t>
            </a:r>
            <a:endParaRPr lang="en-FI" sz="16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600" b="1">
                <a:effectLst/>
                <a:latin typeface="Amatic SC" panose="00000500000000000000" pitchFamily="2" charset="-79"/>
                <a:ea typeface="Calibri" panose="020F0502020204030204" pitchFamily="34" charset="0"/>
                <a:cs typeface="Amatic SC" panose="00000500000000000000" pitchFamily="2" charset="-79"/>
              </a:rPr>
              <a:t>Kaikki alle 30-vuotiaat 1 askelma alaspäin</a:t>
            </a:r>
            <a:endParaRPr lang="en-FI" sz="1600" b="1">
              <a:effectLst/>
              <a:latin typeface="Amatic SC" panose="00000500000000000000" pitchFamily="2" charset="-79"/>
              <a:ea typeface="Calibri" panose="020F0502020204030204" pitchFamily="34" charset="0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07503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579</Words>
  <Application>Microsoft Office PowerPoint</Application>
  <PresentationFormat>On-screen Show (4:3)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Amatic SC</vt:lpstr>
      <vt:lpstr>Arial</vt:lpstr>
      <vt:lpstr>Calibri</vt:lpstr>
      <vt:lpstr>Calibri Light</vt:lpstr>
      <vt:lpstr>Wingdings</vt:lpstr>
      <vt:lpstr>Office-teema</vt:lpstr>
      <vt:lpstr>ILMASTO JA  YMPÄRISTÖ</vt:lpstr>
      <vt:lpstr>Hiilineutraali Suomi</vt:lpstr>
      <vt:lpstr>Äänestys</vt:lpstr>
      <vt:lpstr>Kyllä – Polttoaineveroa tulee nostaa</vt:lpstr>
      <vt:lpstr>Ei – Polttoaineveroa ei tule nostaa</vt:lpstr>
      <vt:lpstr>Energiantuotanto: Hyvä paha ydinvoima</vt:lpstr>
      <vt:lpstr>Äänestys</vt:lpstr>
      <vt:lpstr>Ydinvoima on edullinen ja päästöiltään ympäristöystävällinen tapa tuottaa energiaa. Siitä syntyy kuitenkin radioaktiivista ydinjätettä, joka pitää eristää luotettavasti ympäristöstä jopa 100 000 vuoden ajaksi.</vt:lpstr>
      <vt:lpstr>Ydinvoima on edullista ja ympäristö-ystävällistä energiaa. Se on vesi- ja tuulivoiman ohella merkittävin päästöttömän sähköntuotannon muoto. Suomi on ensimmäisenä maailmassa ottamassa käyttöön Internationa Energy Agencyn suositteleman ydinjätteiden geologisen loppusijoituksen, mikä pienentää suomalaisen ydinjätteen riskejä entisestään.</vt:lpstr>
      <vt:lpstr>Ilmastokatastrofit</vt:lpstr>
    </vt:vector>
  </TitlesOfParts>
  <Company>Tampere Opetus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Willandt Carl</dc:creator>
  <cp:lastModifiedBy>Telkkä Mika Veli Santeri</cp:lastModifiedBy>
  <cp:revision>18</cp:revision>
  <dcterms:created xsi:type="dcterms:W3CDTF">2020-11-11T14:00:14Z</dcterms:created>
  <dcterms:modified xsi:type="dcterms:W3CDTF">2021-12-29T06:48:20Z</dcterms:modified>
</cp:coreProperties>
</file>