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2"/>
  </p:notesMasterIdLst>
  <p:handoutMasterIdLst>
    <p:handoutMasterId r:id="rId13"/>
  </p:handoutMasterIdLst>
  <p:sldIdLst>
    <p:sldId id="256" r:id="rId5"/>
    <p:sldId id="257" r:id="rId6"/>
    <p:sldId id="258" r:id="rId7"/>
    <p:sldId id="259" r:id="rId8"/>
    <p:sldId id="260" r:id="rId9"/>
    <p:sldId id="261" r:id="rId10"/>
    <p:sldId id="262" r:id="rId11"/>
  </p:sldIdLst>
  <p:sldSz cx="7559675" cy="1069181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iskio Markus" initials="RM" lastIdx="1" clrIdx="0">
    <p:extLst>
      <p:ext uri="{19B8F6BF-5375-455C-9EA6-DF929625EA0E}">
        <p15:presenceInfo xmlns:p15="http://schemas.microsoft.com/office/powerpoint/2012/main" userId="S::markus.raiskio@tampere.fi::0e8d0e56-8356-498c-b5d7-29601d216d6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3342"/>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02" autoAdjust="0"/>
    <p:restoredTop sz="97325" autoAdjust="0"/>
  </p:normalViewPr>
  <p:slideViewPr>
    <p:cSldViewPr snapToGrid="0">
      <p:cViewPr>
        <p:scale>
          <a:sx n="80" d="100"/>
          <a:sy n="80" d="100"/>
        </p:scale>
        <p:origin x="1344" y="-2264"/>
      </p:cViewPr>
      <p:guideLst/>
    </p:cSldViewPr>
  </p:slideViewPr>
  <p:outlineViewPr>
    <p:cViewPr>
      <p:scale>
        <a:sx n="33" d="100"/>
        <a:sy n="33" d="100"/>
      </p:scale>
      <p:origin x="0" y="-250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iskio Markus" userId="0e8d0e56-8356-498c-b5d7-29601d216d6d" providerId="ADAL" clId="{8B26671B-B763-47D2-88A8-6BC9BF4D49B0}"/>
    <pc:docChg chg="undo redo custSel modSld">
      <pc:chgData name="Raiskio Markus" userId="0e8d0e56-8356-498c-b5d7-29601d216d6d" providerId="ADAL" clId="{8B26671B-B763-47D2-88A8-6BC9BF4D49B0}" dt="2021-12-07T09:35:55.924" v="489" actId="1592"/>
      <pc:docMkLst>
        <pc:docMk/>
      </pc:docMkLst>
      <pc:sldChg chg="modSp mod">
        <pc:chgData name="Raiskio Markus" userId="0e8d0e56-8356-498c-b5d7-29601d216d6d" providerId="ADAL" clId="{8B26671B-B763-47D2-88A8-6BC9BF4D49B0}" dt="2021-12-07T09:03:07.845" v="14" actId="27636"/>
        <pc:sldMkLst>
          <pc:docMk/>
          <pc:sldMk cId="890997397" sldId="256"/>
        </pc:sldMkLst>
        <pc:spChg chg="mod">
          <ac:chgData name="Raiskio Markus" userId="0e8d0e56-8356-498c-b5d7-29601d216d6d" providerId="ADAL" clId="{8B26671B-B763-47D2-88A8-6BC9BF4D49B0}" dt="2021-12-07T09:02:04.095" v="7"/>
          <ac:spMkLst>
            <pc:docMk/>
            <pc:sldMk cId="890997397" sldId="256"/>
            <ac:spMk id="2" creationId="{00000000-0000-0000-0000-000000000000}"/>
          </ac:spMkLst>
        </pc:spChg>
        <pc:spChg chg="mod">
          <ac:chgData name="Raiskio Markus" userId="0e8d0e56-8356-498c-b5d7-29601d216d6d" providerId="ADAL" clId="{8B26671B-B763-47D2-88A8-6BC9BF4D49B0}" dt="2021-12-07T09:03:07.845" v="14" actId="27636"/>
          <ac:spMkLst>
            <pc:docMk/>
            <pc:sldMk cId="890997397" sldId="256"/>
            <ac:spMk id="3" creationId="{00000000-0000-0000-0000-000000000000}"/>
          </ac:spMkLst>
        </pc:spChg>
        <pc:spChg chg="mod">
          <ac:chgData name="Raiskio Markus" userId="0e8d0e56-8356-498c-b5d7-29601d216d6d" providerId="ADAL" clId="{8B26671B-B763-47D2-88A8-6BC9BF4D49B0}" dt="2021-12-07T09:02:51" v="9" actId="27636"/>
          <ac:spMkLst>
            <pc:docMk/>
            <pc:sldMk cId="890997397" sldId="256"/>
            <ac:spMk id="6" creationId="{00000000-0000-0000-0000-000000000000}"/>
          </ac:spMkLst>
        </pc:spChg>
        <pc:spChg chg="mod">
          <ac:chgData name="Raiskio Markus" userId="0e8d0e56-8356-498c-b5d7-29601d216d6d" providerId="ADAL" clId="{8B26671B-B763-47D2-88A8-6BC9BF4D49B0}" dt="2021-12-07T09:01:05.777" v="0"/>
          <ac:spMkLst>
            <pc:docMk/>
            <pc:sldMk cId="890997397" sldId="256"/>
            <ac:spMk id="8" creationId="{00000000-0000-0000-0000-000000000000}"/>
          </ac:spMkLst>
        </pc:spChg>
      </pc:sldChg>
      <pc:sldChg chg="modSp mod">
        <pc:chgData name="Raiskio Markus" userId="0e8d0e56-8356-498c-b5d7-29601d216d6d" providerId="ADAL" clId="{8B26671B-B763-47D2-88A8-6BC9BF4D49B0}" dt="2021-12-07T09:03:54.635" v="24" actId="20577"/>
        <pc:sldMkLst>
          <pc:docMk/>
          <pc:sldMk cId="3697158284" sldId="257"/>
        </pc:sldMkLst>
        <pc:spChg chg="mod">
          <ac:chgData name="Raiskio Markus" userId="0e8d0e56-8356-498c-b5d7-29601d216d6d" providerId="ADAL" clId="{8B26671B-B763-47D2-88A8-6BC9BF4D49B0}" dt="2021-12-07T09:03:26.702" v="15"/>
          <ac:spMkLst>
            <pc:docMk/>
            <pc:sldMk cId="3697158284" sldId="257"/>
            <ac:spMk id="2" creationId="{00000000-0000-0000-0000-000000000000}"/>
          </ac:spMkLst>
        </pc:spChg>
        <pc:spChg chg="mod">
          <ac:chgData name="Raiskio Markus" userId="0e8d0e56-8356-498c-b5d7-29601d216d6d" providerId="ADAL" clId="{8B26671B-B763-47D2-88A8-6BC9BF4D49B0}" dt="2021-12-07T09:03:54.635" v="24" actId="20577"/>
          <ac:spMkLst>
            <pc:docMk/>
            <pc:sldMk cId="3697158284" sldId="257"/>
            <ac:spMk id="3" creationId="{00000000-0000-0000-0000-000000000000}"/>
          </ac:spMkLst>
        </pc:spChg>
        <pc:spChg chg="mod">
          <ac:chgData name="Raiskio Markus" userId="0e8d0e56-8356-498c-b5d7-29601d216d6d" providerId="ADAL" clId="{8B26671B-B763-47D2-88A8-6BC9BF4D49B0}" dt="2021-12-07T09:01:17.770" v="1"/>
          <ac:spMkLst>
            <pc:docMk/>
            <pc:sldMk cId="3697158284" sldId="257"/>
            <ac:spMk id="11" creationId="{00000000-0000-0000-0000-000000000000}"/>
          </ac:spMkLst>
        </pc:spChg>
      </pc:sldChg>
      <pc:sldChg chg="modSp mod">
        <pc:chgData name="Raiskio Markus" userId="0e8d0e56-8356-498c-b5d7-29601d216d6d" providerId="ADAL" clId="{8B26671B-B763-47D2-88A8-6BC9BF4D49B0}" dt="2021-12-07T09:16:03.873" v="225" actId="20577"/>
        <pc:sldMkLst>
          <pc:docMk/>
          <pc:sldMk cId="2393066365" sldId="258"/>
        </pc:sldMkLst>
        <pc:spChg chg="mod">
          <ac:chgData name="Raiskio Markus" userId="0e8d0e56-8356-498c-b5d7-29601d216d6d" providerId="ADAL" clId="{8B26671B-B763-47D2-88A8-6BC9BF4D49B0}" dt="2021-12-07T09:15:01.782" v="209"/>
          <ac:spMkLst>
            <pc:docMk/>
            <pc:sldMk cId="2393066365" sldId="258"/>
            <ac:spMk id="2" creationId="{00000000-0000-0000-0000-000000000000}"/>
          </ac:spMkLst>
        </pc:spChg>
        <pc:spChg chg="mod">
          <ac:chgData name="Raiskio Markus" userId="0e8d0e56-8356-498c-b5d7-29601d216d6d" providerId="ADAL" clId="{8B26671B-B763-47D2-88A8-6BC9BF4D49B0}" dt="2021-12-07T09:14:16.245" v="208" actId="27636"/>
          <ac:spMkLst>
            <pc:docMk/>
            <pc:sldMk cId="2393066365" sldId="258"/>
            <ac:spMk id="3" creationId="{00000000-0000-0000-0000-000000000000}"/>
          </ac:spMkLst>
        </pc:spChg>
        <pc:spChg chg="mod">
          <ac:chgData name="Raiskio Markus" userId="0e8d0e56-8356-498c-b5d7-29601d216d6d" providerId="ADAL" clId="{8B26671B-B763-47D2-88A8-6BC9BF4D49B0}" dt="2021-12-07T09:16:03.873" v="225" actId="20577"/>
          <ac:spMkLst>
            <pc:docMk/>
            <pc:sldMk cId="2393066365" sldId="258"/>
            <ac:spMk id="6" creationId="{00000000-0000-0000-0000-000000000000}"/>
          </ac:spMkLst>
        </pc:spChg>
        <pc:spChg chg="mod">
          <ac:chgData name="Raiskio Markus" userId="0e8d0e56-8356-498c-b5d7-29601d216d6d" providerId="ADAL" clId="{8B26671B-B763-47D2-88A8-6BC9BF4D49B0}" dt="2021-12-07T09:01:22.241" v="2"/>
          <ac:spMkLst>
            <pc:docMk/>
            <pc:sldMk cId="2393066365" sldId="258"/>
            <ac:spMk id="11" creationId="{00000000-0000-0000-0000-000000000000}"/>
          </ac:spMkLst>
        </pc:spChg>
      </pc:sldChg>
      <pc:sldChg chg="modSp mod">
        <pc:chgData name="Raiskio Markus" userId="0e8d0e56-8356-498c-b5d7-29601d216d6d" providerId="ADAL" clId="{8B26671B-B763-47D2-88A8-6BC9BF4D49B0}" dt="2021-12-07T09:20:50.942" v="287" actId="12"/>
        <pc:sldMkLst>
          <pc:docMk/>
          <pc:sldMk cId="1734304789" sldId="259"/>
        </pc:sldMkLst>
        <pc:spChg chg="mod">
          <ac:chgData name="Raiskio Markus" userId="0e8d0e56-8356-498c-b5d7-29601d216d6d" providerId="ADAL" clId="{8B26671B-B763-47D2-88A8-6BC9BF4D49B0}" dt="2021-12-07T09:20:03.315" v="259"/>
          <ac:spMkLst>
            <pc:docMk/>
            <pc:sldMk cId="1734304789" sldId="259"/>
            <ac:spMk id="2" creationId="{00000000-0000-0000-0000-000000000000}"/>
          </ac:spMkLst>
        </pc:spChg>
        <pc:spChg chg="mod">
          <ac:chgData name="Raiskio Markus" userId="0e8d0e56-8356-498c-b5d7-29601d216d6d" providerId="ADAL" clId="{8B26671B-B763-47D2-88A8-6BC9BF4D49B0}" dt="2021-12-07T09:19:37.489" v="258" actId="20577"/>
          <ac:spMkLst>
            <pc:docMk/>
            <pc:sldMk cId="1734304789" sldId="259"/>
            <ac:spMk id="6" creationId="{00000000-0000-0000-0000-000000000000}"/>
          </ac:spMkLst>
        </pc:spChg>
        <pc:spChg chg="mod">
          <ac:chgData name="Raiskio Markus" userId="0e8d0e56-8356-498c-b5d7-29601d216d6d" providerId="ADAL" clId="{8B26671B-B763-47D2-88A8-6BC9BF4D49B0}" dt="2021-12-07T09:20:50.942" v="287" actId="12"/>
          <ac:spMkLst>
            <pc:docMk/>
            <pc:sldMk cId="1734304789" sldId="259"/>
            <ac:spMk id="8" creationId="{00000000-0000-0000-0000-000000000000}"/>
          </ac:spMkLst>
        </pc:spChg>
        <pc:spChg chg="mod">
          <ac:chgData name="Raiskio Markus" userId="0e8d0e56-8356-498c-b5d7-29601d216d6d" providerId="ADAL" clId="{8B26671B-B763-47D2-88A8-6BC9BF4D49B0}" dt="2021-12-07T09:01:28.850" v="3"/>
          <ac:spMkLst>
            <pc:docMk/>
            <pc:sldMk cId="1734304789" sldId="259"/>
            <ac:spMk id="11" creationId="{00000000-0000-0000-0000-000000000000}"/>
          </ac:spMkLst>
        </pc:spChg>
      </pc:sldChg>
      <pc:sldChg chg="modSp mod">
        <pc:chgData name="Raiskio Markus" userId="0e8d0e56-8356-498c-b5d7-29601d216d6d" providerId="ADAL" clId="{8B26671B-B763-47D2-88A8-6BC9BF4D49B0}" dt="2021-12-07T09:26:10.307" v="391" actId="1076"/>
        <pc:sldMkLst>
          <pc:docMk/>
          <pc:sldMk cId="1496286198" sldId="260"/>
        </pc:sldMkLst>
        <pc:spChg chg="mod">
          <ac:chgData name="Raiskio Markus" userId="0e8d0e56-8356-498c-b5d7-29601d216d6d" providerId="ADAL" clId="{8B26671B-B763-47D2-88A8-6BC9BF4D49B0}" dt="2021-12-07T09:26:10.307" v="391" actId="1076"/>
          <ac:spMkLst>
            <pc:docMk/>
            <pc:sldMk cId="1496286198" sldId="260"/>
            <ac:spMk id="6" creationId="{00000000-0000-0000-0000-000000000000}"/>
          </ac:spMkLst>
        </pc:spChg>
        <pc:spChg chg="mod">
          <ac:chgData name="Raiskio Markus" userId="0e8d0e56-8356-498c-b5d7-29601d216d6d" providerId="ADAL" clId="{8B26671B-B763-47D2-88A8-6BC9BF4D49B0}" dt="2021-12-07T09:01:32.576" v="4"/>
          <ac:spMkLst>
            <pc:docMk/>
            <pc:sldMk cId="1496286198" sldId="260"/>
            <ac:spMk id="11" creationId="{00000000-0000-0000-0000-000000000000}"/>
          </ac:spMkLst>
        </pc:spChg>
      </pc:sldChg>
      <pc:sldChg chg="modSp mod">
        <pc:chgData name="Raiskio Markus" userId="0e8d0e56-8356-498c-b5d7-29601d216d6d" providerId="ADAL" clId="{8B26671B-B763-47D2-88A8-6BC9BF4D49B0}" dt="2021-12-07T09:28:39.537" v="415" actId="14100"/>
        <pc:sldMkLst>
          <pc:docMk/>
          <pc:sldMk cId="2204490795" sldId="261"/>
        </pc:sldMkLst>
        <pc:spChg chg="mod">
          <ac:chgData name="Raiskio Markus" userId="0e8d0e56-8356-498c-b5d7-29601d216d6d" providerId="ADAL" clId="{8B26671B-B763-47D2-88A8-6BC9BF4D49B0}" dt="2021-12-07T09:28:39.537" v="415" actId="14100"/>
          <ac:spMkLst>
            <pc:docMk/>
            <pc:sldMk cId="2204490795" sldId="261"/>
            <ac:spMk id="6" creationId="{00000000-0000-0000-0000-000000000000}"/>
          </ac:spMkLst>
        </pc:spChg>
        <pc:spChg chg="mod">
          <ac:chgData name="Raiskio Markus" userId="0e8d0e56-8356-498c-b5d7-29601d216d6d" providerId="ADAL" clId="{8B26671B-B763-47D2-88A8-6BC9BF4D49B0}" dt="2021-12-07T09:01:37.050" v="5"/>
          <ac:spMkLst>
            <pc:docMk/>
            <pc:sldMk cId="2204490795" sldId="261"/>
            <ac:spMk id="11" creationId="{00000000-0000-0000-0000-000000000000}"/>
          </ac:spMkLst>
        </pc:spChg>
      </pc:sldChg>
      <pc:sldChg chg="modSp mod addCm delCm">
        <pc:chgData name="Raiskio Markus" userId="0e8d0e56-8356-498c-b5d7-29601d216d6d" providerId="ADAL" clId="{8B26671B-B763-47D2-88A8-6BC9BF4D49B0}" dt="2021-12-07T09:35:55.924" v="489" actId="1592"/>
        <pc:sldMkLst>
          <pc:docMk/>
          <pc:sldMk cId="2826046875" sldId="262"/>
        </pc:sldMkLst>
        <pc:spChg chg="mod">
          <ac:chgData name="Raiskio Markus" userId="0e8d0e56-8356-498c-b5d7-29601d216d6d" providerId="ADAL" clId="{8B26671B-B763-47D2-88A8-6BC9BF4D49B0}" dt="2021-12-07T09:29:00.148" v="416"/>
          <ac:spMkLst>
            <pc:docMk/>
            <pc:sldMk cId="2826046875" sldId="262"/>
            <ac:spMk id="5" creationId="{00000000-0000-0000-0000-000000000000}"/>
          </ac:spMkLst>
        </pc:spChg>
        <pc:spChg chg="mod">
          <ac:chgData name="Raiskio Markus" userId="0e8d0e56-8356-498c-b5d7-29601d216d6d" providerId="ADAL" clId="{8B26671B-B763-47D2-88A8-6BC9BF4D49B0}" dt="2021-12-07T09:31:00.941" v="445" actId="5793"/>
          <ac:spMkLst>
            <pc:docMk/>
            <pc:sldMk cId="2826046875" sldId="262"/>
            <ac:spMk id="6" creationId="{00000000-0000-0000-0000-000000000000}"/>
          </ac:spMkLst>
        </pc:spChg>
        <pc:spChg chg="mod">
          <ac:chgData name="Raiskio Markus" userId="0e8d0e56-8356-498c-b5d7-29601d216d6d" providerId="ADAL" clId="{8B26671B-B763-47D2-88A8-6BC9BF4D49B0}" dt="2021-12-07T09:31:36.320" v="446"/>
          <ac:spMkLst>
            <pc:docMk/>
            <pc:sldMk cId="2826046875" sldId="262"/>
            <ac:spMk id="7" creationId="{00000000-0000-0000-0000-000000000000}"/>
          </ac:spMkLst>
        </pc:spChg>
        <pc:spChg chg="mod">
          <ac:chgData name="Raiskio Markus" userId="0e8d0e56-8356-498c-b5d7-29601d216d6d" providerId="ADAL" clId="{8B26671B-B763-47D2-88A8-6BC9BF4D49B0}" dt="2021-12-07T09:34:56.745" v="487" actId="12"/>
          <ac:spMkLst>
            <pc:docMk/>
            <pc:sldMk cId="2826046875" sldId="262"/>
            <ac:spMk id="8" creationId="{00000000-0000-0000-0000-000000000000}"/>
          </ac:spMkLst>
        </pc:spChg>
        <pc:spChg chg="mod">
          <ac:chgData name="Raiskio Markus" userId="0e8d0e56-8356-498c-b5d7-29601d216d6d" providerId="ADAL" clId="{8B26671B-B763-47D2-88A8-6BC9BF4D49B0}" dt="2021-12-07T09:01:40.873" v="6"/>
          <ac:spMkLst>
            <pc:docMk/>
            <pc:sldMk cId="2826046875" sldId="262"/>
            <ac:spMk id="11" creationId="{00000000-0000-0000-0000-000000000000}"/>
          </ac:spMkLst>
        </pc:spChg>
      </pc:sldChg>
    </pc:docChg>
  </pc:docChgLst>
  <pc:docChgLst>
    <pc:chgData name="Vuopponen Silva" userId="1e479730-f2f4-4951-8dd2-fbfdb417d433" providerId="ADAL" clId="{97189612-15DB-48D7-A750-326AC4C7379D}"/>
    <pc:docChg chg="modSld">
      <pc:chgData name="Vuopponen Silva" userId="1e479730-f2f4-4951-8dd2-fbfdb417d433" providerId="ADAL" clId="{97189612-15DB-48D7-A750-326AC4C7379D}" dt="2022-01-10T13:09:42.350" v="2"/>
      <pc:docMkLst>
        <pc:docMk/>
      </pc:docMkLst>
      <pc:sldChg chg="modSp mod">
        <pc:chgData name="Vuopponen Silva" userId="1e479730-f2f4-4951-8dd2-fbfdb417d433" providerId="ADAL" clId="{97189612-15DB-48D7-A750-326AC4C7379D}" dt="2022-01-10T12:55:51.474" v="1"/>
        <pc:sldMkLst>
          <pc:docMk/>
          <pc:sldMk cId="2393066365" sldId="258"/>
        </pc:sldMkLst>
        <pc:spChg chg="mod">
          <ac:chgData name="Vuopponen Silva" userId="1e479730-f2f4-4951-8dd2-fbfdb417d433" providerId="ADAL" clId="{97189612-15DB-48D7-A750-326AC4C7379D}" dt="2022-01-10T12:55:22.415" v="0"/>
          <ac:spMkLst>
            <pc:docMk/>
            <pc:sldMk cId="2393066365" sldId="258"/>
            <ac:spMk id="3" creationId="{00000000-0000-0000-0000-000000000000}"/>
          </ac:spMkLst>
        </pc:spChg>
        <pc:spChg chg="mod">
          <ac:chgData name="Vuopponen Silva" userId="1e479730-f2f4-4951-8dd2-fbfdb417d433" providerId="ADAL" clId="{97189612-15DB-48D7-A750-326AC4C7379D}" dt="2022-01-10T12:55:51.474" v="1"/>
          <ac:spMkLst>
            <pc:docMk/>
            <pc:sldMk cId="2393066365" sldId="258"/>
            <ac:spMk id="6" creationId="{00000000-0000-0000-0000-000000000000}"/>
          </ac:spMkLst>
        </pc:spChg>
      </pc:sldChg>
      <pc:sldChg chg="modSp mod">
        <pc:chgData name="Vuopponen Silva" userId="1e479730-f2f4-4951-8dd2-fbfdb417d433" providerId="ADAL" clId="{97189612-15DB-48D7-A750-326AC4C7379D}" dt="2022-01-10T13:09:42.350" v="2"/>
        <pc:sldMkLst>
          <pc:docMk/>
          <pc:sldMk cId="2826046875" sldId="262"/>
        </pc:sldMkLst>
        <pc:spChg chg="mod">
          <ac:chgData name="Vuopponen Silva" userId="1e479730-f2f4-4951-8dd2-fbfdb417d433" providerId="ADAL" clId="{97189612-15DB-48D7-A750-326AC4C7379D}" dt="2022-01-10T13:09:42.350" v="2"/>
          <ac:spMkLst>
            <pc:docMk/>
            <pc:sldMk cId="2826046875" sldId="262"/>
            <ac:spMk id="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77A637-D823-42AA-847C-74C086B45F7E}" type="datetimeFigureOut">
              <a:rPr lang="en-GB" smtClean="0"/>
              <a:t>10/01/2022</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EFD265E-5454-4B76-943D-31F0ECA48195}" type="slidenum">
              <a:rPr lang="en-GB" smtClean="0"/>
              <a:t>‹#›</a:t>
            </a:fld>
            <a:endParaRPr lang="en-GB"/>
          </a:p>
        </p:txBody>
      </p:sp>
    </p:spTree>
    <p:extLst>
      <p:ext uri="{BB962C8B-B14F-4D97-AF65-F5344CB8AC3E}">
        <p14:creationId xmlns:p14="http://schemas.microsoft.com/office/powerpoint/2010/main" val="148923743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E4AF5B-9728-42CE-83B5-C878D4CA8BB6}" type="datetimeFigureOut">
              <a:rPr lang="en-GB" smtClean="0"/>
              <a:t>10/01/2022</a:t>
            </a:fld>
            <a:endParaRPr lang="en-GB"/>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026D59-4C20-462E-A896-24D5CECCF21F}" type="slidenum">
              <a:rPr lang="en-GB" smtClean="0"/>
              <a:t>‹#›</a:t>
            </a:fld>
            <a:endParaRPr lang="en-GB"/>
          </a:p>
        </p:txBody>
      </p:sp>
    </p:spTree>
    <p:extLst>
      <p:ext uri="{BB962C8B-B14F-4D97-AF65-F5344CB8AC3E}">
        <p14:creationId xmlns:p14="http://schemas.microsoft.com/office/powerpoint/2010/main" val="261761244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4160348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16AA2-52A7-4B12-8960-E190721FDE85}" type="datetime1">
              <a:rPr lang="en-GB" smtClean="0"/>
              <a:t>10/01/2022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2513822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D33C5D-4C36-41A3-A798-8D931C8D4BB3}" type="datetime1">
              <a:rPr lang="en-GB" smtClean="0"/>
              <a:t>10/01/2022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1822456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FEA8B1-0575-443F-A36F-69A8D9F8A389}" type="datetime1">
              <a:rPr lang="en-GB" smtClean="0"/>
              <a:t>10/01/2022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2250155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48785D-91BD-4CE2-BDA7-6839A1DCA0A2}" type="datetime1">
              <a:rPr lang="en-GB" smtClean="0"/>
              <a:t>10/01/2022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3603058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US"/>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19F5FE-EA05-4D0E-9F52-D86D43E6A2A1}" type="datetime1">
              <a:rPr lang="en-GB" smtClean="0"/>
              <a:t>10/01/2022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1113567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5AB463-5572-46EC-99E1-8684408D40D7}" type="datetime1">
              <a:rPr lang="en-GB" smtClean="0"/>
              <a:t>10/01/2022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366954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FE4979-FFB8-4BCE-9CC9-D4150A1A91D2}" type="datetime1">
              <a:rPr lang="en-GB" smtClean="0"/>
              <a:t>10/01/2022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1010663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D6378F-70C1-4CC0-AF0C-BDEDB48C1E6A}" type="datetime1">
              <a:rPr lang="en-GB" smtClean="0"/>
              <a:t>10/01/2022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2577217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83BCB0-8BC1-4A47-898D-96D6F8DB8AC5}" type="datetime1">
              <a:rPr lang="en-GB" smtClean="0"/>
              <a:t>10/01/2022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2469534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77AB28E8-1198-4F66-ADA1-FC3B6F2316F4}" type="datetime1">
              <a:rPr lang="en-GB" smtClean="0"/>
              <a:t>10/01/2022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3811112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a:t>Click icon to add picture</a:t>
            </a:r>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9C5F32EA-A3AB-4F3C-A68D-1E9B432AECD0}" type="datetime1">
              <a:rPr lang="en-GB" smtClean="0"/>
              <a:t>10/01/2022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379657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DAFE8BA4-CBC9-4C5B-8A4F-8472D77DD69D}" type="datetime1">
              <a:rPr lang="en-GB" smtClean="0"/>
              <a:t>10/01/2022</a:t>
            </a:fld>
            <a:endParaRPr lang="en-GB"/>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AA0C4E0D-2FB6-4DD6-9704-C7A2E0BC0870}" type="slidenum">
              <a:rPr lang="en-GB" smtClean="0"/>
              <a:t>‹#›</a:t>
            </a:fld>
            <a:endParaRPr lang="en-GB"/>
          </a:p>
        </p:txBody>
      </p:sp>
    </p:spTree>
    <p:extLst>
      <p:ext uri="{BB962C8B-B14F-4D97-AF65-F5344CB8AC3E}">
        <p14:creationId xmlns:p14="http://schemas.microsoft.com/office/powerpoint/2010/main" val="31452506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kiinteistolehti.fi/taloyhtionet/taloyhtion-strategia-opas/" TargetMode="External"/><Relationship Id="rId2" Type="http://schemas.openxmlformats.org/officeDocument/2006/relationships/hyperlink" Target="https://taloyhtioneuvonta.fi/energiasuunnittelu/" TargetMode="External"/><Relationship Id="rId1" Type="http://schemas.openxmlformats.org/officeDocument/2006/relationships/slideLayout" Target="../slideLayouts/slideLayout2.xml"/><Relationship Id="rId6" Type="http://schemas.openxmlformats.org/officeDocument/2006/relationships/hyperlink" Target="https://vahanen.com/fi/energia-avustus-selkokielella/" TargetMode="External"/><Relationship Id="rId5" Type="http://schemas.openxmlformats.org/officeDocument/2006/relationships/hyperlink" Target="https://taloyhtioneuvonta.fi/energia-avustus/" TargetMode="External"/><Relationship Id="rId4" Type="http://schemas.openxmlformats.org/officeDocument/2006/relationships/hyperlink" Target="https://www.ara.fi/sv-FI/Lan_och_bidrag/Energiunderstod"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op.fi/foretagskunder/finansiering/bostadsbolagslan" TargetMode="External"/><Relationship Id="rId2" Type="http://schemas.openxmlformats.org/officeDocument/2006/relationships/hyperlink" Target="https://www.motiva.fi/ratkaisut/energiakatselmustoiminta/tem_n_tukemat_energiakatselmukset/katselmus-_ja_investointituet/esco-hankkeiden_tuki" TargetMode="External"/><Relationship Id="rId1" Type="http://schemas.openxmlformats.org/officeDocument/2006/relationships/slideLayout" Target="../slideLayouts/slideLayout2.xml"/><Relationship Id="rId6" Type="http://schemas.openxmlformats.org/officeDocument/2006/relationships/hyperlink" Target="https://www.realiaisannointi.fi/ajankohtaista/taloyhtion-laina-tiesitko-nama-asiat-yhtiolainoista" TargetMode="External"/><Relationship Id="rId5" Type="http://schemas.openxmlformats.org/officeDocument/2006/relationships/hyperlink" Target="http://www.hypo.fi/lainat/taloyhtion-lainalaskuri/" TargetMode="External"/><Relationship Id="rId4" Type="http://schemas.openxmlformats.org/officeDocument/2006/relationships/hyperlink" Target="https://www.nordea.fi/sv/foretag/vara-tjanster/finansiering/bostadsbolagslan.html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hometalkoot.fi/?lang=sv_SE" TargetMode="External"/><Relationship Id="rId3" Type="http://schemas.openxmlformats.org/officeDocument/2006/relationships/hyperlink" Target="https://www.motiva.fi/koti_ja_asuminen/kuluttajien_energianeuvonta/energianeuvojat_maakunnissa" TargetMode="External"/><Relationship Id="rId7" Type="http://schemas.openxmlformats.org/officeDocument/2006/relationships/hyperlink" Target="http://uudista.fi/" TargetMode="External"/><Relationship Id="rId2" Type="http://schemas.openxmlformats.org/officeDocument/2006/relationships/hyperlink" Target="https://www.isannointiliitto.fi/mita-on-isannointi/asuminen-taloyhtiossa/yhtiokokous/" TargetMode="External"/><Relationship Id="rId1" Type="http://schemas.openxmlformats.org/officeDocument/2006/relationships/slideLayout" Target="../slideLayouts/slideLayout2.xml"/><Relationship Id="rId6" Type="http://schemas.openxmlformats.org/officeDocument/2006/relationships/hyperlink" Target="https://ilmastokatu.fi/" TargetMode="External"/><Relationship Id="rId5" Type="http://schemas.openxmlformats.org/officeDocument/2006/relationships/hyperlink" Target="https://eu-gugle.eu/sv/pilotstader/tampere/" TargetMode="External"/><Relationship Id="rId10" Type="http://schemas.openxmlformats.org/officeDocument/2006/relationships/hyperlink" Target="https://www.ymparisto.fi/energiahukka" TargetMode="External"/><Relationship Id="rId4" Type="http://schemas.openxmlformats.org/officeDocument/2006/relationships/hyperlink" Target="http://www.fastighetsforbundet.fi/" TargetMode="External"/><Relationship Id="rId9" Type="http://schemas.openxmlformats.org/officeDocument/2006/relationships/hyperlink" Target="https://www.motiva.fi/koti_ja_asuminen/taloyhtiot_-_yhdessa_energiatehokkaast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48600" y="2009948"/>
            <a:ext cx="6500872" cy="1347301"/>
          </a:xfrm>
        </p:spPr>
        <p:txBody>
          <a:bodyPr>
            <a:normAutofit/>
          </a:bodyPr>
          <a:lstStyle/>
          <a:p>
            <a:pPr algn="r"/>
            <a:r>
              <a:rPr lang="sv-SE" sz="2800" dirty="0">
                <a:solidFill>
                  <a:schemeClr val="bg1"/>
                </a:solidFill>
                <a:latin typeface="Montserrat ExtraBold" panose="00000900000000000000" pitchFamily="2" charset="0"/>
              </a:rPr>
              <a:t>Guide för </a:t>
            </a:r>
            <a:r>
              <a:rPr lang="sv-SE" sz="2800">
                <a:solidFill>
                  <a:schemeClr val="bg1"/>
                </a:solidFill>
                <a:latin typeface="Montserrat ExtraBold" panose="00000900000000000000" pitchFamily="2" charset="0"/>
              </a:rPr>
              <a:t>genomförande </a:t>
            </a:r>
            <a:br>
              <a:rPr lang="sv-SE" sz="2800">
                <a:solidFill>
                  <a:schemeClr val="bg1"/>
                </a:solidFill>
                <a:latin typeface="Montserrat ExtraBold" panose="00000900000000000000" pitchFamily="2" charset="0"/>
              </a:rPr>
            </a:br>
            <a:r>
              <a:rPr lang="sv-SE" sz="2800">
                <a:solidFill>
                  <a:schemeClr val="bg1"/>
                </a:solidFill>
                <a:latin typeface="Montserrat ExtraBold" panose="00000900000000000000" pitchFamily="2" charset="0"/>
              </a:rPr>
              <a:t>av energirenoveringar</a:t>
            </a:r>
            <a:br>
              <a:rPr lang="sv-SE" sz="2800">
                <a:solidFill>
                  <a:schemeClr val="bg1"/>
                </a:solidFill>
                <a:latin typeface="Montserrat ExtraBold" panose="00000900000000000000" pitchFamily="2" charset="0"/>
              </a:rPr>
            </a:br>
            <a:r>
              <a:rPr lang="sv-SE" sz="2800">
                <a:solidFill>
                  <a:schemeClr val="bg1"/>
                </a:solidFill>
                <a:latin typeface="Montserrat ExtraBold" panose="00000900000000000000" pitchFamily="2" charset="0"/>
              </a:rPr>
              <a:t>i </a:t>
            </a:r>
            <a:r>
              <a:rPr lang="sv-SE" sz="2800" dirty="0">
                <a:solidFill>
                  <a:schemeClr val="bg1"/>
                </a:solidFill>
                <a:latin typeface="Montserrat ExtraBold" panose="00000900000000000000" pitchFamily="2" charset="0"/>
              </a:rPr>
              <a:t>bostadsbolag</a:t>
            </a:r>
            <a:endParaRPr lang="en-GB" sz="2800" dirty="0">
              <a:solidFill>
                <a:schemeClr val="bg1"/>
              </a:solidFill>
              <a:latin typeface="Montserrat ExtraBold" panose="00000900000000000000" pitchFamily="2" charset="0"/>
            </a:endParaRPr>
          </a:p>
        </p:txBody>
      </p:sp>
      <p:sp>
        <p:nvSpPr>
          <p:cNvPr id="3" name="Subtitle 2"/>
          <p:cNvSpPr>
            <a:spLocks noGrp="1"/>
          </p:cNvSpPr>
          <p:nvPr>
            <p:ph type="subTitle" idx="1"/>
          </p:nvPr>
        </p:nvSpPr>
        <p:spPr>
          <a:xfrm>
            <a:off x="529551" y="6252712"/>
            <a:ext cx="4309150" cy="3900938"/>
          </a:xfrm>
        </p:spPr>
        <p:txBody>
          <a:bodyPr>
            <a:normAutofit lnSpcReduction="10000"/>
          </a:bodyPr>
          <a:lstStyle/>
          <a:p>
            <a:pPr algn="l">
              <a:lnSpc>
                <a:spcPct val="160000"/>
              </a:lnSpc>
            </a:pPr>
            <a:r>
              <a:rPr lang="sv-SE" sz="1000" dirty="0">
                <a:solidFill>
                  <a:srgbClr val="233342"/>
                </a:solidFill>
                <a:latin typeface="Open Sans" panose="020B0606030504020204" pitchFamily="34" charset="0"/>
                <a:ea typeface="Open Sans" panose="020B0606030504020204" pitchFamily="34" charset="0"/>
                <a:cs typeface="Open Sans" panose="020B0606030504020204" pitchFamily="34" charset="0"/>
              </a:rPr>
              <a:t>Alla energirenoveringar passar dock inte alla bostadsbolag, så i början är det bra att kartlägga situationen i det egna bostadsbolaget. I guiden anges vad som är bra att beakta när man börjar planera energirenovering i bostadsbolaget. </a:t>
            </a:r>
          </a:p>
          <a:p>
            <a:pPr algn="l">
              <a:lnSpc>
                <a:spcPct val="160000"/>
              </a:lnSpc>
            </a:pPr>
            <a:r>
              <a:rPr lang="sv-SE" sz="1000" dirty="0">
                <a:solidFill>
                  <a:srgbClr val="233342"/>
                </a:solidFill>
                <a:latin typeface="Open Sans" panose="020B0606030504020204" pitchFamily="34" charset="0"/>
                <a:ea typeface="Open Sans" panose="020B0606030504020204" pitchFamily="34" charset="0"/>
                <a:cs typeface="Open Sans" panose="020B0606030504020204" pitchFamily="34" charset="0"/>
              </a:rPr>
              <a:t>Guiden ger även information om tillgängliga stöd och finansieringsformer. Vilka stöd kan man utnyttja i ert bostadsbolag? Hos Finansierings- och utvecklingscentralen för boendet (ARA) kan man ansöka om energiunderstöd för bostadsbolagets energirenoveringar. Dessutom kan man ansöka om hissunderstöd samt understöd för byggande av </a:t>
            </a:r>
            <a:r>
              <a:rPr lang="sv-SE" sz="1000" dirty="0" err="1">
                <a:solidFill>
                  <a:srgbClr val="233342"/>
                </a:solidFill>
                <a:latin typeface="Open Sans" panose="020B0606030504020204" pitchFamily="34" charset="0"/>
                <a:ea typeface="Open Sans" panose="020B0606030504020204" pitchFamily="34" charset="0"/>
                <a:cs typeface="Open Sans" panose="020B0606030504020204" pitchFamily="34" charset="0"/>
              </a:rPr>
              <a:t>laddinfrastruktur</a:t>
            </a:r>
            <a:r>
              <a:rPr lang="sv-SE" sz="1000" dirty="0">
                <a:solidFill>
                  <a:srgbClr val="233342"/>
                </a:solidFill>
                <a:latin typeface="Open Sans" panose="020B0606030504020204" pitchFamily="34" charset="0"/>
                <a:ea typeface="Open Sans" panose="020B0606030504020204" pitchFamily="34" charset="0"/>
                <a:cs typeface="Open Sans" panose="020B0606030504020204" pitchFamily="34" charset="0"/>
              </a:rPr>
              <a:t> för elbilar hos ARA. Det lönar sig att även bekanta sig med lånealternativen för bostadsbolag.</a:t>
            </a:r>
          </a:p>
          <a:p>
            <a:pPr algn="l">
              <a:lnSpc>
                <a:spcPct val="160000"/>
              </a:lnSpc>
            </a:pPr>
            <a:r>
              <a:rPr lang="sv-SE" sz="1000" dirty="0">
                <a:solidFill>
                  <a:srgbClr val="233342"/>
                </a:solidFill>
                <a:latin typeface="Open Sans" panose="020B0606030504020204" pitchFamily="34" charset="0"/>
                <a:ea typeface="Open Sans" panose="020B0606030504020204" pitchFamily="34" charset="0"/>
                <a:cs typeface="Open Sans" panose="020B0606030504020204" pitchFamily="34" charset="0"/>
              </a:rPr>
              <a:t>I guiden finns tips på exempelobjekt där man har utfört energirenoveringar samt nyttiga kontaktuppgifter för ytterligare frågor.</a:t>
            </a:r>
          </a:p>
        </p:txBody>
      </p:sp>
      <p:sp>
        <p:nvSpPr>
          <p:cNvPr id="8" name="Title 1"/>
          <p:cNvSpPr txBox="1">
            <a:spLocks/>
          </p:cNvSpPr>
          <p:nvPr/>
        </p:nvSpPr>
        <p:spPr>
          <a:xfrm>
            <a:off x="241546" y="148640"/>
            <a:ext cx="6995663" cy="320723"/>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sv-SE" sz="600" spc="300" dirty="0">
                <a:solidFill>
                  <a:schemeClr val="bg1"/>
                </a:solidFill>
                <a:latin typeface="Montserrat SemiBold" panose="00000700000000000000" pitchFamily="2" charset="0"/>
              </a:rPr>
              <a:t>ENERGIRENOVERINGAR  </a:t>
            </a:r>
            <a:r>
              <a:rPr lang="sv-SE" sz="600" spc="300">
                <a:solidFill>
                  <a:schemeClr val="bg1"/>
                </a:solidFill>
                <a:latin typeface="Montserrat SemiBold" panose="00000700000000000000" pitchFamily="2" charset="0"/>
              </a:rPr>
              <a:t>|  </a:t>
            </a:r>
          </a:p>
          <a:p>
            <a:pPr algn="l"/>
            <a:r>
              <a:rPr lang="sv-SE" sz="600" spc="300">
                <a:solidFill>
                  <a:schemeClr val="bg1"/>
                </a:solidFill>
                <a:latin typeface="Montserrat SemiBold" panose="00000700000000000000" pitchFamily="2" charset="0"/>
              </a:rPr>
              <a:t>GUIDE </a:t>
            </a:r>
            <a:r>
              <a:rPr lang="sv-SE" sz="600" spc="300" dirty="0">
                <a:solidFill>
                  <a:schemeClr val="bg1"/>
                </a:solidFill>
                <a:latin typeface="Montserrat SemiBold" panose="00000700000000000000" pitchFamily="2" charset="0"/>
              </a:rPr>
              <a:t>FÖR GENOMFÖRANDE AV ENERGIRENOVERINGAR I BOSTADSBOLAG</a:t>
            </a:r>
            <a:endParaRPr lang="en-GB" sz="600" spc="300" dirty="0">
              <a:solidFill>
                <a:schemeClr val="bg1"/>
              </a:solidFill>
              <a:latin typeface="Montserrat SemiBold" panose="00000700000000000000" pitchFamily="2" charset="0"/>
            </a:endParaRPr>
          </a:p>
        </p:txBody>
      </p:sp>
      <p:sp>
        <p:nvSpPr>
          <p:cNvPr id="6" name="Subtitle 2"/>
          <p:cNvSpPr txBox="1">
            <a:spLocks/>
          </p:cNvSpPr>
          <p:nvPr/>
        </p:nvSpPr>
        <p:spPr>
          <a:xfrm>
            <a:off x="529550" y="4189570"/>
            <a:ext cx="3023275" cy="2068356"/>
          </a:xfrm>
          <a:prstGeom prst="rect">
            <a:avLst/>
          </a:prstGeom>
        </p:spPr>
        <p:txBody>
          <a:bodyPr vert="horz" lIns="91440" tIns="45720" rIns="91440" bIns="45720" rtlCol="0">
            <a:normAutofit fontScale="92500"/>
          </a:bodyPr>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l">
              <a:lnSpc>
                <a:spcPct val="160000"/>
              </a:lnSpc>
            </a:pPr>
            <a:r>
              <a:rPr lang="sv-SE" sz="1000" dirty="0">
                <a:solidFill>
                  <a:srgbClr val="233342"/>
                </a:solidFill>
                <a:latin typeface="Open Sans" panose="020B0606030504020204" pitchFamily="34" charset="0"/>
                <a:ea typeface="Open Sans" panose="020B0606030504020204" pitchFamily="34" charset="0"/>
                <a:cs typeface="Open Sans" panose="020B0606030504020204" pitchFamily="34" charset="0"/>
              </a:rPr>
              <a:t>Det finns utmaningar i genomförandet av energirenoveringar i bostadsbolag. I denna guide</a:t>
            </a:r>
          </a:p>
          <a:p>
            <a:pPr algn="l">
              <a:lnSpc>
                <a:spcPct val="160000"/>
              </a:lnSpc>
            </a:pPr>
            <a:r>
              <a:rPr lang="sv-SE" sz="1000" dirty="0">
                <a:solidFill>
                  <a:srgbClr val="233342"/>
                </a:solidFill>
                <a:latin typeface="Open Sans" panose="020B0606030504020204" pitchFamily="34" charset="0"/>
                <a:ea typeface="Open Sans" panose="020B0606030504020204" pitchFamily="34" charset="0"/>
                <a:cs typeface="Open Sans" panose="020B0606030504020204" pitchFamily="34" charset="0"/>
              </a:rPr>
              <a:t>finns information för olika gamla bostadsbolag om lämpliga energirenoveringar. Det lönar sig att</a:t>
            </a:r>
          </a:p>
          <a:p>
            <a:pPr algn="l">
              <a:lnSpc>
                <a:spcPct val="160000"/>
              </a:lnSpc>
            </a:pPr>
            <a:r>
              <a:rPr lang="sv-SE" sz="1000" dirty="0">
                <a:solidFill>
                  <a:srgbClr val="233342"/>
                </a:solidFill>
                <a:latin typeface="Open Sans" panose="020B0606030504020204" pitchFamily="34" charset="0"/>
                <a:ea typeface="Open Sans" panose="020B0606030504020204" pitchFamily="34" charset="0"/>
                <a:cs typeface="Open Sans" panose="020B0606030504020204" pitchFamily="34" charset="0"/>
              </a:rPr>
              <a:t>utreda om renoveringarna är lämpliga i det egna bostadsbolaget. Bostadsbolagen har indelats enligt åldersgrupp och de typiskt lämpliga energirenoveringarna listas enligt åldersgrupperna. </a:t>
            </a:r>
          </a:p>
        </p:txBody>
      </p:sp>
    </p:spTree>
    <p:extLst>
      <p:ext uri="{BB962C8B-B14F-4D97-AF65-F5344CB8AC3E}">
        <p14:creationId xmlns:p14="http://schemas.microsoft.com/office/powerpoint/2010/main" val="890997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241546" y="148640"/>
            <a:ext cx="6995663" cy="320723"/>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sv-SE" sz="600" spc="300" dirty="0">
                <a:solidFill>
                  <a:schemeClr val="bg1"/>
                </a:solidFill>
                <a:latin typeface="Montserrat SemiBold" panose="00000700000000000000" pitchFamily="2" charset="0"/>
              </a:rPr>
              <a:t>ENERGIRENOVERINGAR  </a:t>
            </a:r>
            <a:r>
              <a:rPr lang="sv-SE" sz="600" spc="300">
                <a:solidFill>
                  <a:schemeClr val="bg1"/>
                </a:solidFill>
                <a:latin typeface="Montserrat SemiBold" panose="00000700000000000000" pitchFamily="2" charset="0"/>
              </a:rPr>
              <a:t>|  </a:t>
            </a:r>
          </a:p>
          <a:p>
            <a:pPr algn="l"/>
            <a:r>
              <a:rPr lang="sv-SE" sz="600" spc="300">
                <a:solidFill>
                  <a:schemeClr val="bg1"/>
                </a:solidFill>
                <a:latin typeface="Montserrat SemiBold" panose="00000700000000000000" pitchFamily="2" charset="0"/>
              </a:rPr>
              <a:t>GUIDE </a:t>
            </a:r>
            <a:r>
              <a:rPr lang="sv-SE" sz="600" spc="300" dirty="0">
                <a:solidFill>
                  <a:schemeClr val="bg1"/>
                </a:solidFill>
                <a:latin typeface="Montserrat SemiBold" panose="00000700000000000000" pitchFamily="2" charset="0"/>
              </a:rPr>
              <a:t>FÖR GENOMFÖRANDE AV ENERGIRENOVERINGAR I BOSTADSBOLAG</a:t>
            </a:r>
            <a:endParaRPr lang="en-GB" sz="600" spc="300" dirty="0">
              <a:solidFill>
                <a:schemeClr val="bg1"/>
              </a:solidFill>
              <a:latin typeface="Montserrat SemiBold" panose="00000700000000000000" pitchFamily="2" charset="0"/>
            </a:endParaRPr>
          </a:p>
        </p:txBody>
      </p:sp>
      <p:sp>
        <p:nvSpPr>
          <p:cNvPr id="2" name="Title 1"/>
          <p:cNvSpPr>
            <a:spLocks noGrp="1"/>
          </p:cNvSpPr>
          <p:nvPr>
            <p:ph type="title"/>
          </p:nvPr>
        </p:nvSpPr>
        <p:spPr>
          <a:xfrm>
            <a:off x="519728" y="1178842"/>
            <a:ext cx="6520220" cy="497558"/>
          </a:xfrm>
        </p:spPr>
        <p:txBody>
          <a:bodyPr>
            <a:normAutofit/>
          </a:bodyPr>
          <a:lstStyle/>
          <a:p>
            <a:r>
              <a:rPr lang="en-GB" sz="1600" dirty="0" err="1">
                <a:solidFill>
                  <a:srgbClr val="233342"/>
                </a:solidFill>
                <a:latin typeface="Montserrat ExtraBold" panose="00000900000000000000" pitchFamily="2" charset="0"/>
              </a:rPr>
              <a:t>Planering</a:t>
            </a:r>
            <a:r>
              <a:rPr lang="en-GB" sz="1600" dirty="0">
                <a:solidFill>
                  <a:srgbClr val="233342"/>
                </a:solidFill>
                <a:latin typeface="Montserrat ExtraBold" panose="00000900000000000000" pitchFamily="2" charset="0"/>
              </a:rPr>
              <a:t> </a:t>
            </a:r>
            <a:r>
              <a:rPr lang="en-GB" sz="1600" dirty="0" err="1">
                <a:solidFill>
                  <a:srgbClr val="233342"/>
                </a:solidFill>
                <a:latin typeface="Montserrat ExtraBold" panose="00000900000000000000" pitchFamily="2" charset="0"/>
              </a:rPr>
              <a:t>av</a:t>
            </a:r>
            <a:r>
              <a:rPr lang="en-GB" sz="1600" dirty="0">
                <a:solidFill>
                  <a:srgbClr val="233342"/>
                </a:solidFill>
                <a:latin typeface="Montserrat ExtraBold" panose="00000900000000000000" pitchFamily="2" charset="0"/>
              </a:rPr>
              <a:t> </a:t>
            </a:r>
            <a:r>
              <a:rPr lang="en-GB" sz="1600" dirty="0" err="1">
                <a:solidFill>
                  <a:srgbClr val="233342"/>
                </a:solidFill>
                <a:latin typeface="Montserrat ExtraBold" panose="00000900000000000000" pitchFamily="2" charset="0"/>
              </a:rPr>
              <a:t>energirenovering</a:t>
            </a:r>
            <a:endParaRPr lang="en-GB" sz="1600" dirty="0">
              <a:solidFill>
                <a:srgbClr val="233342"/>
              </a:solidFill>
              <a:latin typeface="Montserrat ExtraBold" panose="00000900000000000000" pitchFamily="2" charset="0"/>
            </a:endParaRPr>
          </a:p>
        </p:txBody>
      </p:sp>
      <p:sp>
        <p:nvSpPr>
          <p:cNvPr id="3" name="Content Placeholder 2"/>
          <p:cNvSpPr>
            <a:spLocks noGrp="1"/>
          </p:cNvSpPr>
          <p:nvPr>
            <p:ph idx="1"/>
          </p:nvPr>
        </p:nvSpPr>
        <p:spPr>
          <a:xfrm>
            <a:off x="519727" y="1676119"/>
            <a:ext cx="6520220" cy="7991755"/>
          </a:xfrm>
        </p:spPr>
        <p:txBody>
          <a:bodyPr>
            <a:normAutofit/>
          </a:bodyPr>
          <a:lstStyle/>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När man planerar energirenoveringar i ett bostadsbolag är det viktigt att granska byggnaden som en helhet. Om man i planerna utgår endast från en idé, till exempel ändring av värmeproduktionsmetoden, finns en risk att hela renoveringsprojektet optimeras enligt kraven i den. I stället bör man i början kartlägga alla möjligheter att förbättra byggnadens energieffektivitet och utifrån det planera renoveringshelheten.</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När man planerar renovering är det också viktigt att man känner till kostnaderna för energirenoveringarna och deras inverkan på livscykelkostnaderna. Många renoveringar minskar fastighetens förbrukning av och kostnader för köpt energi när man övergår till lågenergisystem, egen energiproduktion och användning av gratisenergier.</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När man planerar stora energieffektiviseringsåtgärder i bostadsbolaget är det dessutom viktigt att fläta samman dem med systematiskt och långsiktigt fastighetsunderhåll. Det lönar sig att kombinera många energieffektivitetsåtgärder med andra grundrenoveringar, men en del grundrenoveringar inverkar också direkt på funktionen av byggnadens uppvärmningssystem. Till exempel en förbättring av ventilationen ökar ofta uppvärmningsbehovet, medan en fönsterrenovering minskar uppvärmningsbehovet och kräver injustering av uppvärmningen i efterhand.</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Det bästa för bostadsbolaget vore att utarbeta en strategi för byggnaden, i vilken man beslutar om åtgärder under en period på 15–20 år. Strategin kan vara till exempel omfattande förbättring av byggnadens skick och energieffektivitet eller beredskap för rivning. Strategin underlättar verksamheten i bostadsbolagets styrelse och ökar stabiliteten i beslutsfattandet.</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I planeringen av renoveringar bör man ta hjälp av en professionell planerare. En grundlig planering betalar sig snabbt, då man slipper ombyggnadsarbeten under renoveringen. Därutöver bör man också rikta blicken mot framtiden, då man bättre kan förbereda sig även på kommande renoveringskostnader samt på renoveringar som en helhet som förstärker varandra.</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När bostadsbolaget planerar en energirenovering är de viktigaste verktygen energibesiktning och konditionsbedömning, som inkluderar en långsiktig underhållsplan för fastigheten (PTS). Verktygen utarbetas av experter och består av utredningar av byggnadens energisparmöjligheter och underhållsbehov. Genom att låta utföra båda utredningarna får bostadsbolaget en fullständig bild av byggnadens reparationsbehov och möjligheterna att minska energiförbrukningen. Utifrån dem är det bra att planera renoveringarna för de kommande tio åren.</a:t>
            </a:r>
          </a:p>
        </p:txBody>
      </p:sp>
      <p:sp>
        <p:nvSpPr>
          <p:cNvPr id="12" name="Slide Number Placeholder 11"/>
          <p:cNvSpPr>
            <a:spLocks noGrp="1"/>
          </p:cNvSpPr>
          <p:nvPr>
            <p:ph type="sldNum" sz="quarter" idx="12"/>
          </p:nvPr>
        </p:nvSpPr>
        <p:spPr/>
        <p:txBody>
          <a:bodyPr/>
          <a:lstStyle/>
          <a:p>
            <a:fld id="{AA0C4E0D-2FB6-4DD6-9704-C7A2E0BC0870}" type="slidenum">
              <a:rPr lang="en-GB" smtClean="0"/>
              <a:t>2</a:t>
            </a:fld>
            <a:endParaRPr lang="en-GB"/>
          </a:p>
        </p:txBody>
      </p:sp>
    </p:spTree>
    <p:extLst>
      <p:ext uri="{BB962C8B-B14F-4D97-AF65-F5344CB8AC3E}">
        <p14:creationId xmlns:p14="http://schemas.microsoft.com/office/powerpoint/2010/main" val="3697158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241546" y="148640"/>
            <a:ext cx="6995663" cy="320723"/>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sv-SE" sz="600" spc="300" dirty="0">
                <a:solidFill>
                  <a:schemeClr val="bg1"/>
                </a:solidFill>
                <a:latin typeface="Montserrat SemiBold" panose="00000700000000000000" pitchFamily="2" charset="0"/>
              </a:rPr>
              <a:t>ENERGIRENOVERINGAR  </a:t>
            </a:r>
            <a:r>
              <a:rPr lang="sv-SE" sz="600" spc="300">
                <a:solidFill>
                  <a:schemeClr val="bg1"/>
                </a:solidFill>
                <a:latin typeface="Montserrat SemiBold" panose="00000700000000000000" pitchFamily="2" charset="0"/>
              </a:rPr>
              <a:t>|  </a:t>
            </a:r>
          </a:p>
          <a:p>
            <a:pPr algn="l"/>
            <a:r>
              <a:rPr lang="sv-SE" sz="600" spc="300">
                <a:solidFill>
                  <a:schemeClr val="bg1"/>
                </a:solidFill>
                <a:latin typeface="Montserrat SemiBold" panose="00000700000000000000" pitchFamily="2" charset="0"/>
              </a:rPr>
              <a:t>GUIDE </a:t>
            </a:r>
            <a:r>
              <a:rPr lang="sv-SE" sz="600" spc="300" dirty="0">
                <a:solidFill>
                  <a:schemeClr val="bg1"/>
                </a:solidFill>
                <a:latin typeface="Montserrat SemiBold" panose="00000700000000000000" pitchFamily="2" charset="0"/>
              </a:rPr>
              <a:t>FÖR GENOMFÖRANDE AV ENERGIRENOVERINGAR I BOSTADSBOLAG</a:t>
            </a:r>
            <a:endParaRPr lang="en-GB" sz="600" spc="300" dirty="0">
              <a:solidFill>
                <a:schemeClr val="bg1"/>
              </a:solidFill>
              <a:latin typeface="Montserrat SemiBold" panose="00000700000000000000" pitchFamily="2" charset="0"/>
            </a:endParaRPr>
          </a:p>
        </p:txBody>
      </p:sp>
      <p:sp>
        <p:nvSpPr>
          <p:cNvPr id="3" name="Content Placeholder 2"/>
          <p:cNvSpPr>
            <a:spLocks noGrp="1"/>
          </p:cNvSpPr>
          <p:nvPr>
            <p:ph idx="1"/>
          </p:nvPr>
        </p:nvSpPr>
        <p:spPr>
          <a:xfrm>
            <a:off x="519727" y="1199870"/>
            <a:ext cx="6520220" cy="5858155"/>
          </a:xfrm>
        </p:spPr>
        <p:txBody>
          <a:bodyPr>
            <a:normAutofit lnSpcReduction="10000"/>
          </a:bodyPr>
          <a:lstStyle/>
          <a:p>
            <a:pPr marL="0" indent="0">
              <a:lnSpc>
                <a:spcPct val="150000"/>
              </a:lnSpc>
              <a:buNone/>
            </a:pPr>
            <a:r>
              <a:rPr lang="sv-SE" sz="1200" b="1" dirty="0">
                <a:latin typeface="Open Sans" panose="020B0606030504020204" pitchFamily="34" charset="0"/>
                <a:ea typeface="Open Sans" panose="020B0606030504020204" pitchFamily="34" charset="0"/>
                <a:cs typeface="Open Sans" panose="020B0606030504020204" pitchFamily="34" charset="0"/>
              </a:rPr>
              <a:t>Anvisning för planering av energirenovering</a:t>
            </a:r>
          </a:p>
          <a:p>
            <a:pPr marL="0" indent="0">
              <a:lnSpc>
                <a:spcPct val="150000"/>
              </a:lnSpc>
              <a:buNone/>
            </a:pPr>
            <a:r>
              <a:rPr lang="fi-FI" sz="1000" b="1" dirty="0" err="1">
                <a:latin typeface="Open Sans" panose="020B0606030504020204" pitchFamily="34" charset="0"/>
                <a:ea typeface="Open Sans" panose="020B0606030504020204" pitchFamily="34" charset="0"/>
                <a:cs typeface="Open Sans" panose="020B0606030504020204" pitchFamily="34" charset="0"/>
              </a:rPr>
              <a:t>Kartlägg</a:t>
            </a:r>
            <a:r>
              <a:rPr lang="fi-FI" sz="1000" b="1" dirty="0">
                <a:latin typeface="Open Sans" panose="020B0606030504020204" pitchFamily="34" charset="0"/>
                <a:ea typeface="Open Sans" panose="020B0606030504020204" pitchFamily="34" charset="0"/>
                <a:cs typeface="Open Sans" panose="020B0606030504020204" pitchFamily="34" charset="0"/>
              </a:rPr>
              <a:t> </a:t>
            </a:r>
            <a:r>
              <a:rPr lang="fi-FI" sz="1000" b="1" dirty="0" err="1">
                <a:latin typeface="Open Sans" panose="020B0606030504020204" pitchFamily="34" charset="0"/>
                <a:ea typeface="Open Sans" panose="020B0606030504020204" pitchFamily="34" charset="0"/>
                <a:cs typeface="Open Sans" panose="020B0606030504020204" pitchFamily="34" charset="0"/>
              </a:rPr>
              <a:t>utgångsläget</a:t>
            </a:r>
            <a:endParaRPr lang="fi-FI" sz="1000" b="1" dirty="0">
              <a:latin typeface="Open Sans" panose="020B0606030504020204" pitchFamily="34" charset="0"/>
              <a:ea typeface="Open Sans" panose="020B0606030504020204" pitchFamily="34" charset="0"/>
              <a:cs typeface="Open Sans" panose="020B0606030504020204" pitchFamily="34" charset="0"/>
            </a:endParaRP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Vad passar just ert bostadsbolag?</a:t>
            </a:r>
          </a:p>
          <a:p>
            <a:pPr lvl="1">
              <a:lnSpc>
                <a:spcPct val="150000"/>
              </a:lnSpc>
              <a:buFont typeface="Courier New" panose="02070309020205020404" pitchFamily="49" charset="0"/>
              <a:buChar char="o"/>
            </a:pPr>
            <a:r>
              <a:rPr lang="sv-SE" sz="1000" dirty="0">
                <a:latin typeface="Open Sans" panose="020B0606030504020204" pitchFamily="34" charset="0"/>
                <a:ea typeface="Open Sans" panose="020B0606030504020204" pitchFamily="34" charset="0"/>
                <a:cs typeface="Open Sans" panose="020B0606030504020204" pitchFamily="34" charset="0"/>
              </a:rPr>
              <a:t>Här kan man ta hjälp av en förteckning över lämpliga åtgärder enligt åldersgrupp (finns från     början på sidan 4 i denna guide).</a:t>
            </a:r>
          </a:p>
          <a:p>
            <a:pPr lvl="1">
              <a:lnSpc>
                <a:spcPct val="150000"/>
              </a:lnSpc>
              <a:buFont typeface="Courier New" panose="02070309020205020404" pitchFamily="49" charset="0"/>
              <a:buChar char="o"/>
            </a:pPr>
            <a:r>
              <a:rPr lang="sv-SE" sz="1000" dirty="0">
                <a:latin typeface="Open Sans" panose="020B0606030504020204" pitchFamily="34" charset="0"/>
                <a:ea typeface="Open Sans" panose="020B0606030504020204" pitchFamily="34" charset="0"/>
                <a:cs typeface="Open Sans" panose="020B0606030504020204" pitchFamily="34" charset="0"/>
              </a:rPr>
              <a:t>Användning av en expert för att kartlägga situationen.</a:t>
            </a:r>
          </a:p>
          <a:p>
            <a:pPr marL="0" indent="0">
              <a:lnSpc>
                <a:spcPct val="150000"/>
              </a:lnSpc>
              <a:buNone/>
            </a:pPr>
            <a:r>
              <a:rPr lang="fi-FI" sz="1000" b="1" dirty="0">
                <a:latin typeface="Open Sans" panose="020B0606030504020204" pitchFamily="34" charset="0"/>
                <a:ea typeface="Open Sans" panose="020B0606030504020204" pitchFamily="34" charset="0"/>
                <a:cs typeface="Open Sans" panose="020B0606030504020204" pitchFamily="34" charset="0"/>
              </a:rPr>
              <a:t>Tarkastele rakennusta kokonaisuutena</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I vilken ordning är det klokt att genomföra renoveringarna?</a:t>
            </a:r>
          </a:p>
          <a:p>
            <a:pPr lvl="1">
              <a:lnSpc>
                <a:spcPct val="150000"/>
              </a:lnSpc>
              <a:buFont typeface="Courier New" panose="02070309020205020404" pitchFamily="49" charset="0"/>
              <a:buChar char="o"/>
            </a:pPr>
            <a:r>
              <a:rPr lang="sv-SE" sz="1000" dirty="0">
                <a:latin typeface="Open Sans" panose="020B0606030504020204" pitchFamily="34" charset="0"/>
                <a:ea typeface="Open Sans" panose="020B0606030504020204" pitchFamily="34" charset="0"/>
                <a:cs typeface="Open Sans" panose="020B0606030504020204" pitchFamily="34" charset="0"/>
              </a:rPr>
              <a:t>Vissa energirenoveringar bör genomföras i samband med eller efter andra renoveringar. Till exempel om man vet att man kommer att göra en takrenovering, installeras solpanelerna i samband med eller efter den.</a:t>
            </a:r>
          </a:p>
          <a:p>
            <a:pPr lvl="1">
              <a:lnSpc>
                <a:spcPct val="150000"/>
              </a:lnSpc>
              <a:buFont typeface="Courier New" panose="02070309020205020404" pitchFamily="49" charset="0"/>
              <a:buChar char="o"/>
            </a:pPr>
            <a:r>
              <a:rPr lang="fi-FI" sz="1000" dirty="0">
                <a:latin typeface="Open Sans" panose="020B0606030504020204" pitchFamily="34" charset="0"/>
                <a:ea typeface="Open Sans" panose="020B0606030504020204" pitchFamily="34" charset="0"/>
                <a:cs typeface="Open Sans" panose="020B0606030504020204" pitchFamily="34" charset="0"/>
                <a:hlinkClick r:id="rId2"/>
              </a:rPr>
              <a:t>https://taloyhtioneuvonta.fi/energiasuunnittelu/</a:t>
            </a:r>
            <a:endParaRPr lang="fi-FI" sz="1000" dirty="0">
              <a:latin typeface="Open Sans" panose="020B0606030504020204" pitchFamily="34" charset="0"/>
              <a:ea typeface="Open Sans" panose="020B0606030504020204" pitchFamily="34" charset="0"/>
              <a:cs typeface="Open Sans" panose="020B0606030504020204" pitchFamily="34" charset="0"/>
            </a:endParaRPr>
          </a:p>
          <a:p>
            <a:pPr marL="0" indent="0">
              <a:lnSpc>
                <a:spcPct val="150000"/>
              </a:lnSpc>
              <a:buNone/>
            </a:pPr>
            <a:r>
              <a:rPr lang="sv-SE" sz="1000" b="1" dirty="0">
                <a:latin typeface="Open Sans" panose="020B0606030504020204" pitchFamily="34" charset="0"/>
                <a:ea typeface="Open Sans" panose="020B0606030504020204" pitchFamily="34" charset="0"/>
                <a:cs typeface="Open Sans" panose="020B0606030504020204" pitchFamily="34" charset="0"/>
              </a:rPr>
              <a:t>Gör åtgärderna till en del av det systematiska och långsiktiga fastighetsunderhållet</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Om bostadsbolaget ännu inte har någon egen strategi är det bra att utarbeta en sådan.</a:t>
            </a:r>
          </a:p>
          <a:p>
            <a:pPr lvl="1">
              <a:lnSpc>
                <a:spcPct val="150000"/>
              </a:lnSpc>
              <a:buFont typeface="Courier New" panose="02070309020205020404" pitchFamily="49" charset="0"/>
              <a:buChar char="o"/>
            </a:pPr>
            <a:r>
              <a:rPr lang="sv-SE" sz="1000" dirty="0">
                <a:latin typeface="Open Sans" panose="020B0606030504020204" pitchFamily="34" charset="0"/>
                <a:ea typeface="Open Sans" panose="020B0606030504020204" pitchFamily="34" charset="0"/>
                <a:cs typeface="Open Sans" panose="020B0606030504020204" pitchFamily="34" charset="0"/>
              </a:rPr>
              <a:t>I strategin ingår ofta en långsiktig underhållsplan, där även reparationerna för de fem, gärna 15–20, kommande åren har beaktats.</a:t>
            </a:r>
          </a:p>
          <a:p>
            <a:pPr lvl="1">
              <a:lnSpc>
                <a:spcPct val="150000"/>
              </a:lnSpc>
              <a:buFont typeface="Courier New" panose="02070309020205020404" pitchFamily="49" charset="0"/>
              <a:buChar char="o"/>
            </a:pPr>
            <a:r>
              <a:rPr lang="fi-FI" sz="1000" dirty="0">
                <a:latin typeface="Open Sans" panose="020B0606030504020204" pitchFamily="34" charset="0"/>
                <a:ea typeface="Open Sans" panose="020B0606030504020204" pitchFamily="34" charset="0"/>
                <a:cs typeface="Open Sans" panose="020B0606030504020204" pitchFamily="34" charset="0"/>
                <a:hlinkClick r:id="rId3"/>
              </a:rPr>
              <a:t>https://www.kiinteistolehti.fi/taloyhtionet/taloyhtion-strategia-opas/</a:t>
            </a:r>
            <a:endParaRPr lang="fi-FI" sz="1000" dirty="0">
              <a:latin typeface="Open Sans" panose="020B0606030504020204" pitchFamily="34" charset="0"/>
              <a:ea typeface="Open Sans" panose="020B0606030504020204" pitchFamily="34" charset="0"/>
              <a:cs typeface="Open Sans" panose="020B0606030504020204" pitchFamily="34" charset="0"/>
            </a:endParaRPr>
          </a:p>
          <a:p>
            <a:pPr marL="0" indent="0">
              <a:lnSpc>
                <a:spcPct val="150000"/>
              </a:lnSpc>
              <a:buNone/>
            </a:pPr>
            <a:r>
              <a:rPr lang="fi-FI" sz="1000" b="1" dirty="0" err="1">
                <a:latin typeface="Open Sans" panose="020B0606030504020204" pitchFamily="34" charset="0"/>
                <a:ea typeface="Open Sans" panose="020B0606030504020204" pitchFamily="34" charset="0"/>
                <a:cs typeface="Open Sans" panose="020B0606030504020204" pitchFamily="34" charset="0"/>
              </a:rPr>
              <a:t>Presentera</a:t>
            </a:r>
            <a:r>
              <a:rPr lang="fi-FI" sz="1000" b="1" dirty="0">
                <a:latin typeface="Open Sans" panose="020B0606030504020204" pitchFamily="34" charset="0"/>
                <a:ea typeface="Open Sans" panose="020B0606030504020204" pitchFamily="34" charset="0"/>
                <a:cs typeface="Open Sans" panose="020B0606030504020204" pitchFamily="34" charset="0"/>
              </a:rPr>
              <a:t> </a:t>
            </a:r>
            <a:r>
              <a:rPr lang="fi-FI" sz="1000" b="1" dirty="0" err="1">
                <a:latin typeface="Open Sans" panose="020B0606030504020204" pitchFamily="34" charset="0"/>
                <a:ea typeface="Open Sans" panose="020B0606030504020204" pitchFamily="34" charset="0"/>
                <a:cs typeface="Open Sans" panose="020B0606030504020204" pitchFamily="34" charset="0"/>
              </a:rPr>
              <a:t>ärendet</a:t>
            </a:r>
            <a:r>
              <a:rPr lang="fi-FI" sz="1000" b="1" dirty="0">
                <a:latin typeface="Open Sans" panose="020B0606030504020204" pitchFamily="34" charset="0"/>
                <a:ea typeface="Open Sans" panose="020B0606030504020204" pitchFamily="34" charset="0"/>
                <a:cs typeface="Open Sans" panose="020B0606030504020204" pitchFamily="34" charset="0"/>
              </a:rPr>
              <a:t> </a:t>
            </a:r>
            <a:r>
              <a:rPr lang="fi-FI" sz="1000" b="1" dirty="0" err="1">
                <a:latin typeface="Open Sans" panose="020B0606030504020204" pitchFamily="34" charset="0"/>
                <a:ea typeface="Open Sans" panose="020B0606030504020204" pitchFamily="34" charset="0"/>
                <a:cs typeface="Open Sans" panose="020B0606030504020204" pitchFamily="34" charset="0"/>
              </a:rPr>
              <a:t>på</a:t>
            </a:r>
            <a:r>
              <a:rPr lang="fi-FI" sz="1000" b="1" dirty="0">
                <a:latin typeface="Open Sans" panose="020B0606030504020204" pitchFamily="34" charset="0"/>
                <a:ea typeface="Open Sans" panose="020B0606030504020204" pitchFamily="34" charset="0"/>
                <a:cs typeface="Open Sans" panose="020B0606030504020204" pitchFamily="34" charset="0"/>
              </a:rPr>
              <a:t> </a:t>
            </a:r>
            <a:r>
              <a:rPr lang="fi-FI" sz="1000" b="1" dirty="0" err="1">
                <a:latin typeface="Open Sans" panose="020B0606030504020204" pitchFamily="34" charset="0"/>
                <a:ea typeface="Open Sans" panose="020B0606030504020204" pitchFamily="34" charset="0"/>
                <a:cs typeface="Open Sans" panose="020B0606030504020204" pitchFamily="34" charset="0"/>
              </a:rPr>
              <a:t>bolagsstämman</a:t>
            </a:r>
            <a:endParaRPr lang="fi-FI" sz="1000" b="1" dirty="0">
              <a:latin typeface="Open Sans" panose="020B0606030504020204" pitchFamily="34" charset="0"/>
              <a:ea typeface="Open Sans" panose="020B0606030504020204" pitchFamily="34" charset="0"/>
              <a:cs typeface="Open Sans" panose="020B0606030504020204" pitchFamily="34" charset="0"/>
            </a:endParaRP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Hur får man igenom ett renoveringsbeslut på bolagsstämman?</a:t>
            </a:r>
          </a:p>
          <a:p>
            <a:pPr lvl="1">
              <a:lnSpc>
                <a:spcPct val="150000"/>
              </a:lnSpc>
              <a:buFont typeface="Courier New" panose="02070309020205020404" pitchFamily="49" charset="0"/>
              <a:buChar char="o"/>
            </a:pPr>
            <a:r>
              <a:rPr lang="sv-SE" sz="1000" dirty="0">
                <a:latin typeface="Open Sans" panose="020B0606030504020204" pitchFamily="34" charset="0"/>
                <a:ea typeface="Open Sans" panose="020B0606030504020204" pitchFamily="34" charset="0"/>
                <a:cs typeface="Open Sans" panose="020B0606030504020204" pitchFamily="34" charset="0"/>
              </a:rPr>
              <a:t>Anvisningar för hur man fattar ett renoveringsbeslut på bolagsstämman finns på sidan 7 i denna guide.</a:t>
            </a:r>
          </a:p>
        </p:txBody>
      </p:sp>
      <p:sp>
        <p:nvSpPr>
          <p:cNvPr id="2" name="Title 1"/>
          <p:cNvSpPr>
            <a:spLocks noGrp="1"/>
          </p:cNvSpPr>
          <p:nvPr>
            <p:ph type="title"/>
          </p:nvPr>
        </p:nvSpPr>
        <p:spPr>
          <a:xfrm>
            <a:off x="519727" y="7058025"/>
            <a:ext cx="6520220" cy="497558"/>
          </a:xfrm>
        </p:spPr>
        <p:txBody>
          <a:bodyPr>
            <a:normAutofit/>
          </a:bodyPr>
          <a:lstStyle/>
          <a:p>
            <a:r>
              <a:rPr lang="en-GB" sz="1600" dirty="0" err="1">
                <a:solidFill>
                  <a:srgbClr val="233342"/>
                </a:solidFill>
                <a:latin typeface="Montserrat ExtraBold" panose="00000900000000000000" pitchFamily="2" charset="0"/>
              </a:rPr>
              <a:t>Finansiering</a:t>
            </a:r>
            <a:endParaRPr lang="en-GB" sz="1600" dirty="0">
              <a:solidFill>
                <a:srgbClr val="233342"/>
              </a:solidFill>
              <a:latin typeface="Montserrat ExtraBold" panose="00000900000000000000" pitchFamily="2" charset="0"/>
            </a:endParaRPr>
          </a:p>
        </p:txBody>
      </p:sp>
      <p:sp>
        <p:nvSpPr>
          <p:cNvPr id="6" name="Content Placeholder 2"/>
          <p:cNvSpPr txBox="1">
            <a:spLocks/>
          </p:cNvSpPr>
          <p:nvPr/>
        </p:nvSpPr>
        <p:spPr>
          <a:xfrm>
            <a:off x="519727" y="7555583"/>
            <a:ext cx="6520220" cy="2607592"/>
          </a:xfrm>
          <a:prstGeom prst="rect">
            <a:avLst/>
          </a:prstGeom>
        </p:spPr>
        <p:txBody>
          <a:bodyPr vert="horz" lIns="91440" tIns="45720" rIns="91440" bIns="45720" rtlCol="0">
            <a:normAutofit/>
          </a:bodyPr>
          <a:lst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indent="0">
              <a:lnSpc>
                <a:spcPct val="150000"/>
              </a:lnSpc>
              <a:buNone/>
            </a:pPr>
            <a:r>
              <a:rPr lang="fi-FI" sz="1200" b="1" dirty="0" err="1">
                <a:latin typeface="Open Sans" panose="020B0606030504020204" pitchFamily="34" charset="0"/>
                <a:ea typeface="Open Sans" panose="020B0606030504020204" pitchFamily="34" charset="0"/>
                <a:cs typeface="Open Sans" panose="020B0606030504020204" pitchFamily="34" charset="0"/>
              </a:rPr>
              <a:t>Energiunderstöd</a:t>
            </a:r>
            <a:endParaRPr lang="fi-FI" sz="1200" b="1" dirty="0">
              <a:latin typeface="Open Sans" panose="020B0606030504020204" pitchFamily="34" charset="0"/>
              <a:ea typeface="Open Sans" panose="020B0606030504020204" pitchFamily="34" charset="0"/>
              <a:cs typeface="Open Sans" panose="020B0606030504020204" pitchFamily="34" charset="0"/>
            </a:endParaRP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Bostadsbolagen har från och med början av 2020 kunnat ansöka om energiunderstöd från Finansierings- och utvecklingscentralen för boendet (ARA) för att förbättra energieffektiviteten. Mer information om hur man ansöker om energiunderstöd finns här:</a:t>
            </a:r>
          </a:p>
          <a:p>
            <a:pPr>
              <a:lnSpc>
                <a:spcPct val="150000"/>
              </a:lnSpc>
            </a:pPr>
            <a:r>
              <a:rPr lang="pt-BR" sz="1000" dirty="0">
                <a:latin typeface="Open Sans" panose="020B0606030504020204" pitchFamily="34" charset="0"/>
                <a:ea typeface="Open Sans" panose="020B0606030504020204" pitchFamily="34" charset="0"/>
                <a:cs typeface="Open Sans" panose="020B0606030504020204" pitchFamily="34" charset="0"/>
              </a:rPr>
              <a:t>ARA </a:t>
            </a:r>
            <a:r>
              <a:rPr lang="sv-FI" sz="1000" u="sng" dirty="0">
                <a:solidFill>
                  <a:srgbClr val="0563C1"/>
                </a:solidFill>
                <a:effectLst/>
                <a:latin typeface="Open Sans" panose="020B0606030504020204" pitchFamily="34" charset="0"/>
                <a:ea typeface="Calibri" panose="020F0502020204030204" pitchFamily="34" charset="0"/>
                <a:cs typeface="Times New Roman" panose="02020603050405020304" pitchFamily="18" charset="0"/>
                <a:hlinkClick r:id="rId4"/>
              </a:rPr>
              <a:t>https://www.ara.fi/sv-FI/Lan_och_bidrag/Energiunderstod</a:t>
            </a:r>
            <a:endParaRPr lang="sv-FI" sz="1000" u="sng" dirty="0">
              <a:solidFill>
                <a:srgbClr val="0563C1"/>
              </a:solidFill>
              <a:effectLst/>
              <a:latin typeface="Open Sans" panose="020B0606030504020204" pitchFamily="34" charset="0"/>
              <a:ea typeface="Calibri" panose="020F0502020204030204" pitchFamily="34" charset="0"/>
              <a:cs typeface="Times New Roman" panose="02020603050405020304" pitchFamily="18" charset="0"/>
            </a:endParaRPr>
          </a:p>
          <a:p>
            <a:pPr>
              <a:lnSpc>
                <a:spcPct val="150000"/>
              </a:lnSpc>
            </a:pPr>
            <a:r>
              <a:rPr lang="pt-BR" sz="1000" dirty="0">
                <a:latin typeface="Open Sans" panose="020B0606030504020204" pitchFamily="34" charset="0"/>
                <a:ea typeface="Open Sans" panose="020B0606030504020204" pitchFamily="34" charset="0"/>
                <a:cs typeface="Open Sans" panose="020B0606030504020204" pitchFamily="34" charset="0"/>
              </a:rPr>
              <a:t>Ekokumppanit Oy </a:t>
            </a:r>
            <a:r>
              <a:rPr lang="pt-BR" sz="1000" dirty="0">
                <a:latin typeface="Open Sans" panose="020B0606030504020204" pitchFamily="34" charset="0"/>
                <a:ea typeface="Open Sans" panose="020B0606030504020204" pitchFamily="34" charset="0"/>
                <a:cs typeface="Open Sans" panose="020B0606030504020204" pitchFamily="34" charset="0"/>
                <a:hlinkClick r:id="rId5"/>
              </a:rPr>
              <a:t>https://taloyhtioneuvonta.fi/energia-avustus/</a:t>
            </a:r>
            <a:r>
              <a:rPr lang="pt-BR" sz="1000" dirty="0">
                <a:latin typeface="Open Sans" panose="020B0606030504020204" pitchFamily="34" charset="0"/>
                <a:ea typeface="Open Sans" panose="020B0606030504020204" pitchFamily="34" charset="0"/>
                <a:cs typeface="Open Sans" panose="020B0606030504020204" pitchFamily="34" charset="0"/>
              </a:rPr>
              <a:t> </a:t>
            </a:r>
          </a:p>
          <a:p>
            <a:pPr>
              <a:lnSpc>
                <a:spcPct val="150000"/>
              </a:lnSpc>
            </a:pPr>
            <a:r>
              <a:rPr lang="pt-BR" sz="1000" dirty="0">
                <a:latin typeface="Open Sans" panose="020B0606030504020204" pitchFamily="34" charset="0"/>
                <a:ea typeface="Open Sans" panose="020B0606030504020204" pitchFamily="34" charset="0"/>
                <a:cs typeface="Open Sans" panose="020B0606030504020204" pitchFamily="34" charset="0"/>
              </a:rPr>
              <a:t>Vahanen Oy </a:t>
            </a:r>
            <a:r>
              <a:rPr lang="pt-BR" sz="1000" dirty="0">
                <a:latin typeface="Open Sans" panose="020B0606030504020204" pitchFamily="34" charset="0"/>
                <a:ea typeface="Open Sans" panose="020B0606030504020204" pitchFamily="34" charset="0"/>
                <a:cs typeface="Open Sans" panose="020B0606030504020204" pitchFamily="34" charset="0"/>
                <a:hlinkClick r:id="rId6"/>
              </a:rPr>
              <a:t>https://vahanen.com/fi/energia-avustus-selkokielella/</a:t>
            </a:r>
            <a:endParaRPr lang="pt-BR" sz="1000" dirty="0">
              <a:latin typeface="Open Sans" panose="020B0606030504020204" pitchFamily="34" charset="0"/>
              <a:ea typeface="Open Sans" panose="020B0606030504020204" pitchFamily="34" charset="0"/>
              <a:cs typeface="Open Sans" panose="020B0606030504020204" pitchFamily="34" charset="0"/>
            </a:endParaRPr>
          </a:p>
          <a:p>
            <a:pPr marL="0" indent="0">
              <a:lnSpc>
                <a:spcPct val="150000"/>
              </a:lnSpc>
              <a:buNone/>
            </a:pPr>
            <a:endParaRPr lang="fi-FI"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12" name="Slide Number Placeholder 11"/>
          <p:cNvSpPr>
            <a:spLocks noGrp="1"/>
          </p:cNvSpPr>
          <p:nvPr>
            <p:ph type="sldNum" sz="quarter" idx="12"/>
          </p:nvPr>
        </p:nvSpPr>
        <p:spPr/>
        <p:txBody>
          <a:bodyPr/>
          <a:lstStyle/>
          <a:p>
            <a:fld id="{AA0C4E0D-2FB6-4DD6-9704-C7A2E0BC0870}" type="slidenum">
              <a:rPr lang="en-GB" smtClean="0"/>
              <a:t>3</a:t>
            </a:fld>
            <a:endParaRPr lang="en-GB"/>
          </a:p>
        </p:txBody>
      </p:sp>
    </p:spTree>
    <p:extLst>
      <p:ext uri="{BB962C8B-B14F-4D97-AF65-F5344CB8AC3E}">
        <p14:creationId xmlns:p14="http://schemas.microsoft.com/office/powerpoint/2010/main" val="2393066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241546" y="148640"/>
            <a:ext cx="6995663" cy="320723"/>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sv-SE" sz="600" spc="300" dirty="0">
                <a:solidFill>
                  <a:schemeClr val="bg1"/>
                </a:solidFill>
                <a:latin typeface="Montserrat SemiBold" panose="00000700000000000000" pitchFamily="2" charset="0"/>
              </a:rPr>
              <a:t>ENERGIRENOVERINGAR  </a:t>
            </a:r>
            <a:r>
              <a:rPr lang="sv-SE" sz="600" spc="300">
                <a:solidFill>
                  <a:schemeClr val="bg1"/>
                </a:solidFill>
                <a:latin typeface="Montserrat SemiBold" panose="00000700000000000000" pitchFamily="2" charset="0"/>
              </a:rPr>
              <a:t>|  </a:t>
            </a:r>
          </a:p>
          <a:p>
            <a:pPr algn="l"/>
            <a:r>
              <a:rPr lang="sv-SE" sz="600" spc="300">
                <a:solidFill>
                  <a:schemeClr val="bg1"/>
                </a:solidFill>
                <a:latin typeface="Montserrat SemiBold" panose="00000700000000000000" pitchFamily="2" charset="0"/>
              </a:rPr>
              <a:t>GUIDE </a:t>
            </a:r>
            <a:r>
              <a:rPr lang="sv-SE" sz="600" spc="300" dirty="0">
                <a:solidFill>
                  <a:schemeClr val="bg1"/>
                </a:solidFill>
                <a:latin typeface="Montserrat SemiBold" panose="00000700000000000000" pitchFamily="2" charset="0"/>
              </a:rPr>
              <a:t>FÖR GENOMFÖRANDE AV ENERGIRENOVERINGAR I BOSTADSBOLAG</a:t>
            </a:r>
            <a:endParaRPr lang="en-GB" sz="600" spc="300" dirty="0">
              <a:solidFill>
                <a:schemeClr val="bg1"/>
              </a:solidFill>
              <a:latin typeface="Montserrat SemiBold" panose="00000700000000000000" pitchFamily="2" charset="0"/>
            </a:endParaRPr>
          </a:p>
        </p:txBody>
      </p:sp>
      <p:sp>
        <p:nvSpPr>
          <p:cNvPr id="6" name="Content Placeholder 2"/>
          <p:cNvSpPr txBox="1">
            <a:spLocks/>
          </p:cNvSpPr>
          <p:nvPr/>
        </p:nvSpPr>
        <p:spPr>
          <a:xfrm>
            <a:off x="519727" y="1297657"/>
            <a:ext cx="6520220" cy="4455443"/>
          </a:xfrm>
          <a:prstGeom prst="rect">
            <a:avLst/>
          </a:prstGeom>
        </p:spPr>
        <p:txBody>
          <a:bodyPr vert="horz" lIns="91440" tIns="45720" rIns="91440" bIns="45720" rtlCol="0">
            <a:noAutofit/>
          </a:bodyPr>
          <a:lst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indent="0">
              <a:lnSpc>
                <a:spcPct val="150000"/>
              </a:lnSpc>
              <a:buNone/>
            </a:pPr>
            <a:r>
              <a:rPr lang="fi-FI" sz="1200" b="1" dirty="0">
                <a:latin typeface="Open Sans" panose="020B0606030504020204" pitchFamily="34" charset="0"/>
                <a:ea typeface="Open Sans" panose="020B0606030504020204" pitchFamily="34" charset="0"/>
                <a:cs typeface="Open Sans" panose="020B0606030504020204" pitchFamily="34" charset="0"/>
              </a:rPr>
              <a:t>ESCO-</a:t>
            </a:r>
            <a:r>
              <a:rPr lang="fi-FI" sz="1200" b="1" dirty="0" err="1">
                <a:latin typeface="Open Sans" panose="020B0606030504020204" pitchFamily="34" charset="0"/>
                <a:ea typeface="Open Sans" panose="020B0606030504020204" pitchFamily="34" charset="0"/>
                <a:cs typeface="Open Sans" panose="020B0606030504020204" pitchFamily="34" charset="0"/>
              </a:rPr>
              <a:t>modellen</a:t>
            </a:r>
            <a:endParaRPr lang="fi-FI" sz="1200" b="1" dirty="0">
              <a:latin typeface="Open Sans" panose="020B0606030504020204" pitchFamily="34" charset="0"/>
              <a:ea typeface="Open Sans" panose="020B0606030504020204" pitchFamily="34" charset="0"/>
              <a:cs typeface="Open Sans" panose="020B0606030504020204" pitchFamily="34" charset="0"/>
            </a:endParaRP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Med ESCO-tjänsten (Energy Service Company) avses en metod där ett företag tar det operativa ansvaret för investeringen som ska göras för slutkunden på så sätt att investeringen kan finansierat helt och hållet eller till tillämpliga delar genom de besparingar som den medför. Vissa energirenoveringar kan genomföras även med denna modell.</a:t>
            </a:r>
          </a:p>
          <a:p>
            <a:pPr marL="0" indent="0">
              <a:lnSpc>
                <a:spcPct val="150000"/>
              </a:lnSpc>
              <a:buNone/>
            </a:pPr>
            <a:r>
              <a:rPr lang="sv-SE" sz="1000" b="1" dirty="0">
                <a:latin typeface="Open Sans" panose="020B0606030504020204" pitchFamily="34" charset="0"/>
                <a:ea typeface="Open Sans" panose="020B0606030504020204" pitchFamily="34" charset="0"/>
                <a:cs typeface="Open Sans" panose="020B0606030504020204" pitchFamily="34" charset="0"/>
              </a:rPr>
              <a:t>Mer information om detta (på finska):</a:t>
            </a:r>
          </a:p>
          <a:p>
            <a:pPr marL="0" indent="0">
              <a:lnSpc>
                <a:spcPct val="150000"/>
              </a:lnSpc>
              <a:buNone/>
            </a:pPr>
            <a:r>
              <a:rPr lang="fi-FI" sz="1000" dirty="0">
                <a:latin typeface="Open Sans" panose="020B0606030504020204" pitchFamily="34" charset="0"/>
                <a:ea typeface="Open Sans" panose="020B0606030504020204" pitchFamily="34" charset="0"/>
                <a:cs typeface="Open Sans" panose="020B0606030504020204" pitchFamily="34" charset="0"/>
                <a:hlinkClick r:id="rId2"/>
              </a:rPr>
              <a:t>https://www.motiva.fi/ratkaisut/energiakatselmustoiminta/tem_n_tukemat_energiakatselmukset/katselmus-_ja_investointituet/esco-hankkeiden_tuki</a:t>
            </a:r>
            <a:endParaRPr lang="fi-FI" sz="1200" b="1" dirty="0">
              <a:latin typeface="Open Sans" panose="020B0606030504020204" pitchFamily="34" charset="0"/>
              <a:ea typeface="Open Sans" panose="020B0606030504020204" pitchFamily="34" charset="0"/>
              <a:cs typeface="Open Sans" panose="020B0606030504020204" pitchFamily="34" charset="0"/>
            </a:endParaRPr>
          </a:p>
          <a:p>
            <a:pPr marL="0" indent="0">
              <a:lnSpc>
                <a:spcPct val="150000"/>
              </a:lnSpc>
              <a:buNone/>
            </a:pPr>
            <a:r>
              <a:rPr lang="fi-FI" sz="1200" b="1" dirty="0" err="1">
                <a:latin typeface="Open Sans" panose="020B0606030504020204" pitchFamily="34" charset="0"/>
                <a:ea typeface="Open Sans" panose="020B0606030504020204" pitchFamily="34" charset="0"/>
                <a:cs typeface="Open Sans" panose="020B0606030504020204" pitchFamily="34" charset="0"/>
              </a:rPr>
              <a:t>Lån</a:t>
            </a:r>
            <a:r>
              <a:rPr lang="fi-FI" sz="1200" b="1" dirty="0">
                <a:latin typeface="Open Sans" panose="020B0606030504020204" pitchFamily="34" charset="0"/>
                <a:ea typeface="Open Sans" panose="020B0606030504020204" pitchFamily="34" charset="0"/>
                <a:cs typeface="Open Sans" panose="020B0606030504020204" pitchFamily="34" charset="0"/>
              </a:rPr>
              <a:t> för </a:t>
            </a:r>
            <a:r>
              <a:rPr lang="fi-FI" sz="1200" b="1" dirty="0" err="1">
                <a:latin typeface="Open Sans" panose="020B0606030504020204" pitchFamily="34" charset="0"/>
                <a:ea typeface="Open Sans" panose="020B0606030504020204" pitchFamily="34" charset="0"/>
                <a:cs typeface="Open Sans" panose="020B0606030504020204" pitchFamily="34" charset="0"/>
              </a:rPr>
              <a:t>bostadsbolag</a:t>
            </a:r>
            <a:endParaRPr lang="fi-FI" sz="1200" b="1" dirty="0">
              <a:latin typeface="Open Sans" panose="020B0606030504020204" pitchFamily="34" charset="0"/>
              <a:ea typeface="Open Sans" panose="020B0606030504020204" pitchFamily="34" charset="0"/>
              <a:cs typeface="Open Sans" panose="020B0606030504020204" pitchFamily="34" charset="0"/>
            </a:endParaRP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Bankerna erbjuder bostadsbolagen lån för att genomföra renoveringar. Mer information finns här:</a:t>
            </a:r>
          </a:p>
          <a:p>
            <a:pPr>
              <a:lnSpc>
                <a:spcPct val="150000"/>
              </a:lnSpc>
            </a:pPr>
            <a:r>
              <a:rPr lang="fi-FI" sz="1000" dirty="0" err="1">
                <a:latin typeface="Open Sans" panose="020B0606030504020204" pitchFamily="34" charset="0"/>
                <a:ea typeface="Open Sans" panose="020B0606030504020204" pitchFamily="34" charset="0"/>
                <a:cs typeface="Open Sans" panose="020B0606030504020204" pitchFamily="34" charset="0"/>
              </a:rPr>
              <a:t>Andelsbanken</a:t>
            </a:r>
            <a:r>
              <a:rPr lang="fi-FI" sz="1000" dirty="0">
                <a:latin typeface="Open Sans" panose="020B0606030504020204" pitchFamily="34" charset="0"/>
                <a:ea typeface="Open Sans" panose="020B0606030504020204" pitchFamily="34" charset="0"/>
                <a:cs typeface="Open Sans" panose="020B0606030504020204" pitchFamily="34" charset="0"/>
              </a:rPr>
              <a:t> </a:t>
            </a:r>
            <a:r>
              <a:rPr lang="sv-FI" sz="1000" u="sng" dirty="0">
                <a:solidFill>
                  <a:srgbClr val="0563C1"/>
                </a:solidFill>
                <a:effectLst/>
                <a:latin typeface="Open Sans" panose="020B0606030504020204" pitchFamily="34" charset="0"/>
                <a:ea typeface="Calibri" panose="020F0502020204030204" pitchFamily="34" charset="0"/>
                <a:cs typeface="Times New Roman" panose="02020603050405020304" pitchFamily="18" charset="0"/>
                <a:hlinkClick r:id="rId3"/>
              </a:rPr>
              <a:t>https://www.op.fi/foretagskunder/finansiering/bostadsbolagslan</a:t>
            </a:r>
            <a:endParaRPr lang="sv-FI" sz="1000" u="sng" dirty="0">
              <a:solidFill>
                <a:srgbClr val="0563C1"/>
              </a:solidFill>
              <a:effectLst/>
              <a:latin typeface="Open Sans" panose="020B0606030504020204" pitchFamily="34" charset="0"/>
              <a:ea typeface="Calibri" panose="020F0502020204030204" pitchFamily="34" charset="0"/>
              <a:cs typeface="Times New Roman" panose="02020603050405020304" pitchFamily="18" charset="0"/>
            </a:endParaRPr>
          </a:p>
          <a:p>
            <a:pPr>
              <a:lnSpc>
                <a:spcPct val="150000"/>
              </a:lnSpc>
            </a:pPr>
            <a:r>
              <a:rPr lang="fi-FI" sz="1000" dirty="0">
                <a:latin typeface="Open Sans" panose="020B0606030504020204" pitchFamily="34" charset="0"/>
                <a:ea typeface="Open Sans" panose="020B0606030504020204" pitchFamily="34" charset="0"/>
                <a:cs typeface="Open Sans" panose="020B0606030504020204" pitchFamily="34" charset="0"/>
              </a:rPr>
              <a:t>Nordea </a:t>
            </a:r>
            <a:r>
              <a:rPr lang="sv-FI" sz="1000" u="sng" dirty="0">
                <a:solidFill>
                  <a:srgbClr val="0563C1"/>
                </a:solidFill>
                <a:effectLst/>
                <a:latin typeface="Open Sans" panose="020B0606030504020204" pitchFamily="34" charset="0"/>
                <a:ea typeface="Calibri" panose="020F0502020204030204" pitchFamily="34" charset="0"/>
                <a:cs typeface="Times New Roman" panose="02020603050405020304" pitchFamily="18" charset="0"/>
                <a:hlinkClick r:id="rId4"/>
              </a:rPr>
              <a:t>https://www.nordea.fi/sv/foretag/vara-tjanster/finansiering/bostadsbolagslan.html</a:t>
            </a:r>
            <a:r>
              <a:rPr lang="fi-FI" sz="1000" dirty="0">
                <a:latin typeface="Open Sans" panose="020B0606030504020204" pitchFamily="34" charset="0"/>
                <a:ea typeface="Open Sans" panose="020B0606030504020204" pitchFamily="34" charset="0"/>
                <a:cs typeface="Open Sans" panose="020B0606030504020204" pitchFamily="34" charset="0"/>
                <a:hlinkClick r:id="rId4"/>
              </a:rPr>
              <a:t>S</a:t>
            </a:r>
            <a:endParaRPr lang="fi-FI" sz="1000" dirty="0">
              <a:latin typeface="Open Sans" panose="020B0606030504020204" pitchFamily="34" charset="0"/>
              <a:ea typeface="Open Sans" panose="020B0606030504020204" pitchFamily="34" charset="0"/>
              <a:cs typeface="Open Sans" panose="020B0606030504020204" pitchFamily="34" charset="0"/>
            </a:endParaRPr>
          </a:p>
          <a:p>
            <a:pPr>
              <a:lnSpc>
                <a:spcPct val="150000"/>
              </a:lnSpc>
            </a:pPr>
            <a:r>
              <a:rPr lang="fi-FI" sz="1000" dirty="0" err="1">
                <a:latin typeface="Open Sans" panose="020B0606030504020204" pitchFamily="34" charset="0"/>
                <a:ea typeface="Open Sans" panose="020B0606030504020204" pitchFamily="34" charset="0"/>
                <a:cs typeface="Open Sans" panose="020B0606030504020204" pitchFamily="34" charset="0"/>
              </a:rPr>
              <a:t>Finlands</a:t>
            </a:r>
            <a:r>
              <a:rPr lang="fi-FI" sz="1000" dirty="0">
                <a:latin typeface="Open Sans" panose="020B0606030504020204" pitchFamily="34" charset="0"/>
                <a:ea typeface="Open Sans" panose="020B0606030504020204" pitchFamily="34" charset="0"/>
                <a:cs typeface="Open Sans" panose="020B0606030504020204" pitchFamily="34" charset="0"/>
              </a:rPr>
              <a:t> </a:t>
            </a:r>
            <a:r>
              <a:rPr lang="fi-FI" sz="1000" dirty="0" err="1">
                <a:latin typeface="Open Sans" panose="020B0606030504020204" pitchFamily="34" charset="0"/>
                <a:ea typeface="Open Sans" panose="020B0606030504020204" pitchFamily="34" charset="0"/>
                <a:cs typeface="Open Sans" panose="020B0606030504020204" pitchFamily="34" charset="0"/>
              </a:rPr>
              <a:t>hypoteksförening</a:t>
            </a:r>
            <a:r>
              <a:rPr lang="fi-FI" sz="1000" dirty="0">
                <a:latin typeface="Open Sans" panose="020B0606030504020204" pitchFamily="34" charset="0"/>
                <a:ea typeface="Open Sans" panose="020B0606030504020204" pitchFamily="34" charset="0"/>
                <a:cs typeface="Open Sans" panose="020B0606030504020204" pitchFamily="34" charset="0"/>
              </a:rPr>
              <a:t> (</a:t>
            </a:r>
            <a:r>
              <a:rPr lang="fi-FI" sz="1000" dirty="0" err="1">
                <a:latin typeface="Open Sans" panose="020B0606030504020204" pitchFamily="34" charset="0"/>
                <a:ea typeface="Open Sans" panose="020B0606030504020204" pitchFamily="34" charset="0"/>
                <a:cs typeface="Open Sans" panose="020B0606030504020204" pitchFamily="34" charset="0"/>
              </a:rPr>
              <a:t>på</a:t>
            </a:r>
            <a:r>
              <a:rPr lang="fi-FI" sz="1000" dirty="0">
                <a:latin typeface="Open Sans" panose="020B0606030504020204" pitchFamily="34" charset="0"/>
                <a:ea typeface="Open Sans" panose="020B0606030504020204" pitchFamily="34" charset="0"/>
                <a:cs typeface="Open Sans" panose="020B0606030504020204" pitchFamily="34" charset="0"/>
              </a:rPr>
              <a:t> </a:t>
            </a:r>
            <a:r>
              <a:rPr lang="fi-FI" sz="1000" dirty="0" err="1">
                <a:latin typeface="Open Sans" panose="020B0606030504020204" pitchFamily="34" charset="0"/>
                <a:ea typeface="Open Sans" panose="020B0606030504020204" pitchFamily="34" charset="0"/>
                <a:cs typeface="Open Sans" panose="020B0606030504020204" pitchFamily="34" charset="0"/>
              </a:rPr>
              <a:t>finska</a:t>
            </a:r>
            <a:r>
              <a:rPr lang="fi-FI" sz="1000" dirty="0">
                <a:latin typeface="Open Sans" panose="020B0606030504020204" pitchFamily="34" charset="0"/>
                <a:ea typeface="Open Sans" panose="020B0606030504020204" pitchFamily="34" charset="0"/>
                <a:cs typeface="Open Sans" panose="020B0606030504020204" pitchFamily="34" charset="0"/>
              </a:rPr>
              <a:t>)</a:t>
            </a:r>
            <a:r>
              <a:rPr lang="fi-FI" sz="1000" dirty="0">
                <a:latin typeface="Open Sans" panose="020B0606030504020204" pitchFamily="34" charset="0"/>
                <a:ea typeface="Open Sans" panose="020B0606030504020204" pitchFamily="34" charset="0"/>
                <a:cs typeface="Open Sans" panose="020B0606030504020204" pitchFamily="34" charset="0"/>
                <a:hlinkClick r:id="rId5"/>
              </a:rPr>
              <a:t>http://www.hypo.fi/lainat/taloyhtion-lainalaskuri/</a:t>
            </a:r>
            <a:endParaRPr lang="fi-FI" sz="1000" dirty="0">
              <a:latin typeface="Open Sans" panose="020B0606030504020204" pitchFamily="34" charset="0"/>
              <a:ea typeface="Open Sans" panose="020B0606030504020204" pitchFamily="34" charset="0"/>
              <a:cs typeface="Open Sans" panose="020B0606030504020204" pitchFamily="34" charset="0"/>
            </a:endParaRPr>
          </a:p>
          <a:p>
            <a:pPr>
              <a:lnSpc>
                <a:spcPct val="150000"/>
              </a:lnSpc>
            </a:pPr>
            <a:r>
              <a:rPr lang="fi-FI" sz="1000" dirty="0">
                <a:latin typeface="Open Sans" panose="020B0606030504020204" pitchFamily="34" charset="0"/>
                <a:ea typeface="Open Sans" panose="020B0606030504020204" pitchFamily="34" charset="0"/>
                <a:cs typeface="Open Sans" panose="020B0606030504020204" pitchFamily="34" charset="0"/>
              </a:rPr>
              <a:t>Realia isännöinti (</a:t>
            </a:r>
            <a:r>
              <a:rPr lang="fi-FI" sz="1000" dirty="0" err="1">
                <a:latin typeface="Open Sans" panose="020B0606030504020204" pitchFamily="34" charset="0"/>
                <a:ea typeface="Open Sans" panose="020B0606030504020204" pitchFamily="34" charset="0"/>
                <a:cs typeface="Open Sans" panose="020B0606030504020204" pitchFamily="34" charset="0"/>
              </a:rPr>
              <a:t>på</a:t>
            </a:r>
            <a:r>
              <a:rPr lang="fi-FI" sz="1000" dirty="0">
                <a:latin typeface="Open Sans" panose="020B0606030504020204" pitchFamily="34" charset="0"/>
                <a:ea typeface="Open Sans" panose="020B0606030504020204" pitchFamily="34" charset="0"/>
                <a:cs typeface="Open Sans" panose="020B0606030504020204" pitchFamily="34" charset="0"/>
              </a:rPr>
              <a:t> </a:t>
            </a:r>
            <a:r>
              <a:rPr lang="fi-FI" sz="1000" dirty="0" err="1">
                <a:latin typeface="Open Sans" panose="020B0606030504020204" pitchFamily="34" charset="0"/>
                <a:ea typeface="Open Sans" panose="020B0606030504020204" pitchFamily="34" charset="0"/>
                <a:cs typeface="Open Sans" panose="020B0606030504020204" pitchFamily="34" charset="0"/>
              </a:rPr>
              <a:t>finska</a:t>
            </a:r>
            <a:r>
              <a:rPr lang="fi-FI" sz="1000" dirty="0">
                <a:latin typeface="Open Sans" panose="020B0606030504020204" pitchFamily="34" charset="0"/>
                <a:ea typeface="Open Sans" panose="020B0606030504020204" pitchFamily="34" charset="0"/>
                <a:cs typeface="Open Sans" panose="020B0606030504020204" pitchFamily="34" charset="0"/>
              </a:rPr>
              <a:t>) </a:t>
            </a:r>
            <a:r>
              <a:rPr lang="fi-FI" sz="1000" dirty="0">
                <a:latin typeface="Open Sans" panose="020B0606030504020204" pitchFamily="34" charset="0"/>
                <a:ea typeface="Open Sans" panose="020B0606030504020204" pitchFamily="34" charset="0"/>
                <a:cs typeface="Open Sans" panose="020B0606030504020204" pitchFamily="34" charset="0"/>
                <a:hlinkClick r:id="rId6"/>
              </a:rPr>
              <a:t>https://www.realiaisannointi.fi/ajankohtaista/taloyhtion-laina-tiesitko-nama-asiat-yhtiolainoista</a:t>
            </a:r>
            <a:endParaRPr lang="fi-FI"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p:cNvSpPr>
            <a:spLocks noGrp="1"/>
          </p:cNvSpPr>
          <p:nvPr>
            <p:ph type="title"/>
          </p:nvPr>
        </p:nvSpPr>
        <p:spPr>
          <a:xfrm>
            <a:off x="519727" y="5854806"/>
            <a:ext cx="6520220" cy="497558"/>
          </a:xfrm>
        </p:spPr>
        <p:txBody>
          <a:bodyPr>
            <a:normAutofit/>
          </a:bodyPr>
          <a:lstStyle/>
          <a:p>
            <a:r>
              <a:rPr lang="en-GB" sz="1600" dirty="0" err="1">
                <a:solidFill>
                  <a:srgbClr val="233342"/>
                </a:solidFill>
                <a:latin typeface="Montserrat ExtraBold" panose="00000900000000000000" pitchFamily="2" charset="0"/>
              </a:rPr>
              <a:t>Rekommenderade</a:t>
            </a:r>
            <a:r>
              <a:rPr lang="en-GB" sz="1600" dirty="0">
                <a:solidFill>
                  <a:srgbClr val="233342"/>
                </a:solidFill>
                <a:latin typeface="Montserrat ExtraBold" panose="00000900000000000000" pitchFamily="2" charset="0"/>
              </a:rPr>
              <a:t> </a:t>
            </a:r>
            <a:r>
              <a:rPr lang="en-GB" sz="1600" dirty="0" err="1">
                <a:solidFill>
                  <a:srgbClr val="233342"/>
                </a:solidFill>
                <a:latin typeface="Montserrat ExtraBold" panose="00000900000000000000" pitchFamily="2" charset="0"/>
              </a:rPr>
              <a:t>energirenoveringar</a:t>
            </a:r>
            <a:r>
              <a:rPr lang="en-GB" sz="1600" dirty="0">
                <a:solidFill>
                  <a:srgbClr val="233342"/>
                </a:solidFill>
                <a:latin typeface="Montserrat ExtraBold" panose="00000900000000000000" pitchFamily="2" charset="0"/>
              </a:rPr>
              <a:t> </a:t>
            </a:r>
            <a:r>
              <a:rPr lang="en-GB" sz="1600" dirty="0" err="1">
                <a:solidFill>
                  <a:srgbClr val="233342"/>
                </a:solidFill>
                <a:latin typeface="Montserrat ExtraBold" panose="00000900000000000000" pitchFamily="2" charset="0"/>
              </a:rPr>
              <a:t>enligt</a:t>
            </a:r>
            <a:r>
              <a:rPr lang="en-GB" sz="1600" dirty="0">
                <a:solidFill>
                  <a:srgbClr val="233342"/>
                </a:solidFill>
                <a:latin typeface="Montserrat ExtraBold" panose="00000900000000000000" pitchFamily="2" charset="0"/>
              </a:rPr>
              <a:t> </a:t>
            </a:r>
            <a:r>
              <a:rPr lang="en-GB" sz="1600" dirty="0" err="1">
                <a:solidFill>
                  <a:srgbClr val="233342"/>
                </a:solidFill>
                <a:latin typeface="Montserrat ExtraBold" panose="00000900000000000000" pitchFamily="2" charset="0"/>
              </a:rPr>
              <a:t>åldersgrupp</a:t>
            </a:r>
            <a:endParaRPr lang="en-GB" sz="1600" dirty="0">
              <a:solidFill>
                <a:srgbClr val="233342"/>
              </a:solidFill>
              <a:latin typeface="Montserrat ExtraBold" panose="00000900000000000000" pitchFamily="2" charset="0"/>
            </a:endParaRPr>
          </a:p>
        </p:txBody>
      </p:sp>
      <p:sp>
        <p:nvSpPr>
          <p:cNvPr id="8" name="Content Placeholder 2"/>
          <p:cNvSpPr txBox="1">
            <a:spLocks/>
          </p:cNvSpPr>
          <p:nvPr/>
        </p:nvSpPr>
        <p:spPr>
          <a:xfrm>
            <a:off x="519727" y="6367534"/>
            <a:ext cx="6520220" cy="3742536"/>
          </a:xfrm>
          <a:prstGeom prst="rect">
            <a:avLst/>
          </a:prstGeom>
        </p:spPr>
        <p:txBody>
          <a:bodyPr vert="horz" lIns="91440" tIns="45720" rIns="91440" bIns="45720" rtlCol="0">
            <a:noAutofit/>
          </a:bodyPr>
          <a:lst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indent="0">
              <a:lnSpc>
                <a:spcPct val="100000"/>
              </a:lnSpc>
              <a:buNone/>
            </a:pPr>
            <a:r>
              <a:rPr lang="fi-FI" sz="1000" b="1" dirty="0" err="1">
                <a:latin typeface="Open Sans" panose="020B0606030504020204" pitchFamily="34" charset="0"/>
                <a:ea typeface="Open Sans" panose="020B0606030504020204" pitchFamily="34" charset="0"/>
                <a:cs typeface="Open Sans" panose="020B0606030504020204" pitchFamily="34" charset="0"/>
              </a:rPr>
              <a:t>Byggår</a:t>
            </a:r>
            <a:r>
              <a:rPr lang="fi-FI" sz="1000" b="1" dirty="0">
                <a:latin typeface="Open Sans" panose="020B0606030504020204" pitchFamily="34" charset="0"/>
                <a:ea typeface="Open Sans" panose="020B0606030504020204" pitchFamily="34" charset="0"/>
                <a:cs typeface="Open Sans" panose="020B0606030504020204" pitchFamily="34" charset="0"/>
              </a:rPr>
              <a:t> 1880–1955</a:t>
            </a:r>
          </a:p>
          <a:p>
            <a:pPr>
              <a:lnSpc>
                <a:spcPct val="100000"/>
              </a:lnSpc>
            </a:pPr>
            <a:r>
              <a:rPr lang="sv-SE" sz="1000" dirty="0">
                <a:latin typeface="Open Sans" panose="020B0606030504020204" pitchFamily="34" charset="0"/>
                <a:ea typeface="Open Sans" panose="020B0606030504020204" pitchFamily="34" charset="0"/>
                <a:cs typeface="Open Sans" panose="020B0606030504020204" pitchFamily="34" charset="0"/>
              </a:rPr>
              <a:t>I samband med tilläggsisolering av övre bjälklag och ytterväggar</a:t>
            </a:r>
          </a:p>
          <a:p>
            <a:pPr>
              <a:lnSpc>
                <a:spcPct val="100000"/>
              </a:lnSpc>
            </a:pPr>
            <a:r>
              <a:rPr lang="sv-SE" sz="1000" dirty="0">
                <a:latin typeface="Open Sans" panose="020B0606030504020204" pitchFamily="34" charset="0"/>
                <a:ea typeface="Open Sans" panose="020B0606030504020204" pitchFamily="34" charset="0"/>
                <a:cs typeface="Open Sans" panose="020B0606030504020204" pitchFamily="34" charset="0"/>
              </a:rPr>
              <a:t>Byte eller tätning av fönster</a:t>
            </a:r>
          </a:p>
          <a:p>
            <a:pPr>
              <a:lnSpc>
                <a:spcPct val="100000"/>
              </a:lnSpc>
            </a:pPr>
            <a:r>
              <a:rPr lang="sv-SE" sz="1000" dirty="0">
                <a:latin typeface="Open Sans" panose="020B0606030504020204" pitchFamily="34" charset="0"/>
                <a:ea typeface="Open Sans" panose="020B0606030504020204" pitchFamily="34" charset="0"/>
                <a:cs typeface="Open Sans" panose="020B0606030504020204" pitchFamily="34" charset="0"/>
              </a:rPr>
              <a:t>Installation av byggnadsautomation och smarta enheter</a:t>
            </a:r>
          </a:p>
          <a:p>
            <a:pPr>
              <a:lnSpc>
                <a:spcPct val="100000"/>
              </a:lnSpc>
            </a:pPr>
            <a:r>
              <a:rPr lang="sv-SE" sz="1000" dirty="0">
                <a:latin typeface="Open Sans" panose="020B0606030504020204" pitchFamily="34" charset="0"/>
                <a:ea typeface="Open Sans" panose="020B0606030504020204" pitchFamily="34" charset="0"/>
                <a:cs typeface="Open Sans" panose="020B0606030504020204" pitchFamily="34" charset="0"/>
              </a:rPr>
              <a:t>Värmeåtervinning i avloppsvatten</a:t>
            </a:r>
          </a:p>
          <a:p>
            <a:pPr>
              <a:lnSpc>
                <a:spcPct val="100000"/>
              </a:lnSpc>
            </a:pPr>
            <a:r>
              <a:rPr lang="sv-SE" sz="1000" dirty="0">
                <a:latin typeface="Open Sans" panose="020B0606030504020204" pitchFamily="34" charset="0"/>
                <a:ea typeface="Open Sans" panose="020B0606030504020204" pitchFamily="34" charset="0"/>
                <a:cs typeface="Open Sans" panose="020B0606030504020204" pitchFamily="34" charset="0"/>
              </a:rPr>
              <a:t>Åtgärder som minskar förbrukningen av varmt bruksvatten</a:t>
            </a:r>
          </a:p>
          <a:p>
            <a:pPr>
              <a:lnSpc>
                <a:spcPct val="100000"/>
              </a:lnSpc>
            </a:pPr>
            <a:r>
              <a:rPr lang="sv-SE" sz="1000" dirty="0">
                <a:latin typeface="Open Sans" panose="020B0606030504020204" pitchFamily="34" charset="0"/>
                <a:ea typeface="Open Sans" panose="020B0606030504020204" pitchFamily="34" charset="0"/>
                <a:cs typeface="Open Sans" panose="020B0606030504020204" pitchFamily="34" charset="0"/>
              </a:rPr>
              <a:t>Byte av belysning i allmänna utrymmen till ändamålsenlig LED-belysning</a:t>
            </a:r>
          </a:p>
          <a:p>
            <a:pPr>
              <a:lnSpc>
                <a:spcPct val="100000"/>
              </a:lnSpc>
            </a:pPr>
            <a:r>
              <a:rPr lang="sv-SE" sz="1000" dirty="0">
                <a:latin typeface="Open Sans" panose="020B0606030504020204" pitchFamily="34" charset="0"/>
                <a:ea typeface="Open Sans" panose="020B0606030504020204" pitchFamily="34" charset="0"/>
                <a:cs typeface="Open Sans" panose="020B0606030504020204" pitchFamily="34" charset="0"/>
              </a:rPr>
              <a:t>Inglasning av balkonger Byte av ytterdörrar</a:t>
            </a:r>
          </a:p>
          <a:p>
            <a:pPr>
              <a:lnSpc>
                <a:spcPct val="100000"/>
              </a:lnSpc>
            </a:pPr>
            <a:r>
              <a:rPr lang="sv-SE" sz="1000" dirty="0">
                <a:latin typeface="Open Sans" panose="020B0606030504020204" pitchFamily="34" charset="0"/>
                <a:ea typeface="Open Sans" panose="020B0606030504020204" pitchFamily="34" charset="0"/>
                <a:cs typeface="Open Sans" panose="020B0606030504020204" pitchFamily="34" charset="0"/>
              </a:rPr>
              <a:t>Passiva solskyddslösningar (om det finns kylningsbehov i byggnaden)</a:t>
            </a:r>
          </a:p>
          <a:p>
            <a:pPr>
              <a:lnSpc>
                <a:spcPct val="100000"/>
              </a:lnSpc>
            </a:pPr>
            <a:r>
              <a:rPr lang="sv-SE" sz="1000" dirty="0">
                <a:latin typeface="Open Sans" panose="020B0606030504020204" pitchFamily="34" charset="0"/>
                <a:ea typeface="Open Sans" panose="020B0606030504020204" pitchFamily="34" charset="0"/>
                <a:cs typeface="Open Sans" panose="020B0606030504020204" pitchFamily="34" charset="0"/>
              </a:rPr>
              <a:t>Allmänt underhåll av husteknik</a:t>
            </a:r>
          </a:p>
          <a:p>
            <a:pPr>
              <a:lnSpc>
                <a:spcPct val="100000"/>
              </a:lnSpc>
            </a:pPr>
            <a:r>
              <a:rPr lang="sv-SE" sz="1000" dirty="0">
                <a:latin typeface="Open Sans" panose="020B0606030504020204" pitchFamily="34" charset="0"/>
                <a:ea typeface="Open Sans" panose="020B0606030504020204" pitchFamily="34" charset="0"/>
                <a:cs typeface="Open Sans" panose="020B0606030504020204" pitchFamily="34" charset="0"/>
              </a:rPr>
              <a:t>Justering och funktionskontroll (särskilt värmedistributionssystem) samt vid behov byte av utrustning</a:t>
            </a:r>
          </a:p>
          <a:p>
            <a:pPr>
              <a:lnSpc>
                <a:spcPct val="100000"/>
              </a:lnSpc>
            </a:pPr>
            <a:r>
              <a:rPr lang="sv-SE" sz="1000" dirty="0">
                <a:latin typeface="Open Sans" panose="020B0606030504020204" pitchFamily="34" charset="0"/>
                <a:ea typeface="Open Sans" panose="020B0606030504020204" pitchFamily="34" charset="0"/>
                <a:cs typeface="Open Sans" panose="020B0606030504020204" pitchFamily="34" charset="0"/>
              </a:rPr>
              <a:t>Byte av energiproduktionsmetod till en </a:t>
            </a:r>
            <a:r>
              <a:rPr lang="sv-SE" sz="1000" dirty="0" err="1">
                <a:latin typeface="Open Sans" panose="020B0606030504020204" pitchFamily="34" charset="0"/>
                <a:ea typeface="Open Sans" panose="020B0606030504020204" pitchFamily="34" charset="0"/>
                <a:cs typeface="Open Sans" panose="020B0606030504020204" pitchFamily="34" charset="0"/>
              </a:rPr>
              <a:t>koldioxidsnålare</a:t>
            </a:r>
            <a:r>
              <a:rPr lang="sv-SE" sz="1000" dirty="0">
                <a:latin typeface="Open Sans" panose="020B0606030504020204" pitchFamily="34" charset="0"/>
                <a:ea typeface="Open Sans" panose="020B0606030504020204" pitchFamily="34" charset="0"/>
                <a:cs typeface="Open Sans" panose="020B0606030504020204" pitchFamily="34" charset="0"/>
              </a:rPr>
              <a:t> metod</a:t>
            </a:r>
          </a:p>
          <a:p>
            <a:pPr>
              <a:lnSpc>
                <a:spcPct val="100000"/>
              </a:lnSpc>
            </a:pPr>
            <a:r>
              <a:rPr lang="sv-SE" sz="1000" dirty="0">
                <a:latin typeface="Open Sans" panose="020B0606030504020204" pitchFamily="34" charset="0"/>
                <a:ea typeface="Open Sans" panose="020B0606030504020204" pitchFamily="34" charset="0"/>
                <a:cs typeface="Open Sans" panose="020B0606030504020204" pitchFamily="34" charset="0"/>
              </a:rPr>
              <a:t>Åtgärder som minskar förbrukningen av varmt bruksvatten: mätning och fakturering av vattenförbrukningen, </a:t>
            </a:r>
            <a:r>
              <a:rPr lang="sv-SE" sz="1000" dirty="0" err="1">
                <a:latin typeface="Open Sans" panose="020B0606030504020204" pitchFamily="34" charset="0"/>
                <a:ea typeface="Open Sans" panose="020B0606030504020204" pitchFamily="34" charset="0"/>
                <a:cs typeface="Open Sans" panose="020B0606030504020204" pitchFamily="34" charset="0"/>
              </a:rPr>
              <a:t>vattensnål</a:t>
            </a:r>
            <a:r>
              <a:rPr lang="sv-SE" sz="1000" dirty="0">
                <a:latin typeface="Open Sans" panose="020B0606030504020204" pitchFamily="34" charset="0"/>
                <a:ea typeface="Open Sans" panose="020B0606030504020204" pitchFamily="34" charset="0"/>
                <a:cs typeface="Open Sans" panose="020B0606030504020204" pitchFamily="34" charset="0"/>
              </a:rPr>
              <a:t> utrustning</a:t>
            </a:r>
          </a:p>
        </p:txBody>
      </p:sp>
      <p:sp>
        <p:nvSpPr>
          <p:cNvPr id="12" name="Slide Number Placeholder 11"/>
          <p:cNvSpPr>
            <a:spLocks noGrp="1"/>
          </p:cNvSpPr>
          <p:nvPr>
            <p:ph type="sldNum" sz="quarter" idx="12"/>
          </p:nvPr>
        </p:nvSpPr>
        <p:spPr/>
        <p:txBody>
          <a:bodyPr/>
          <a:lstStyle/>
          <a:p>
            <a:fld id="{AA0C4E0D-2FB6-4DD6-9704-C7A2E0BC0870}" type="slidenum">
              <a:rPr lang="en-GB" smtClean="0"/>
              <a:t>4</a:t>
            </a:fld>
            <a:endParaRPr lang="en-GB"/>
          </a:p>
        </p:txBody>
      </p:sp>
    </p:spTree>
    <p:extLst>
      <p:ext uri="{BB962C8B-B14F-4D97-AF65-F5344CB8AC3E}">
        <p14:creationId xmlns:p14="http://schemas.microsoft.com/office/powerpoint/2010/main" val="1734304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241546" y="148640"/>
            <a:ext cx="6995663" cy="320723"/>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sv-SE" sz="600" spc="300" dirty="0">
                <a:solidFill>
                  <a:schemeClr val="bg1"/>
                </a:solidFill>
                <a:latin typeface="Montserrat SemiBold" panose="00000700000000000000" pitchFamily="2" charset="0"/>
              </a:rPr>
              <a:t>ENERGIRENOVERINGAR  </a:t>
            </a:r>
            <a:r>
              <a:rPr lang="sv-SE" sz="600" spc="300">
                <a:solidFill>
                  <a:schemeClr val="bg1"/>
                </a:solidFill>
                <a:latin typeface="Montserrat SemiBold" panose="00000700000000000000" pitchFamily="2" charset="0"/>
              </a:rPr>
              <a:t>|  </a:t>
            </a:r>
          </a:p>
          <a:p>
            <a:pPr algn="l"/>
            <a:r>
              <a:rPr lang="sv-SE" sz="600" spc="300">
                <a:solidFill>
                  <a:schemeClr val="bg1"/>
                </a:solidFill>
                <a:latin typeface="Montserrat SemiBold" panose="00000700000000000000" pitchFamily="2" charset="0"/>
              </a:rPr>
              <a:t>GUIDE </a:t>
            </a:r>
            <a:r>
              <a:rPr lang="sv-SE" sz="600" spc="300" dirty="0">
                <a:solidFill>
                  <a:schemeClr val="bg1"/>
                </a:solidFill>
                <a:latin typeface="Montserrat SemiBold" panose="00000700000000000000" pitchFamily="2" charset="0"/>
              </a:rPr>
              <a:t>FÖR GENOMFÖRANDE AV ENERGIRENOVERINGAR I BOSTADSBOLAG</a:t>
            </a:r>
            <a:endParaRPr lang="en-GB" sz="600" spc="300" dirty="0">
              <a:solidFill>
                <a:schemeClr val="bg1"/>
              </a:solidFill>
              <a:latin typeface="Montserrat SemiBold" panose="00000700000000000000" pitchFamily="2" charset="0"/>
            </a:endParaRPr>
          </a:p>
        </p:txBody>
      </p:sp>
      <p:sp>
        <p:nvSpPr>
          <p:cNvPr id="2" name="Title 1">
            <a:extLst>
              <a:ext uri="{FF2B5EF4-FFF2-40B4-BE49-F238E27FC236}">
                <a16:creationId xmlns:a16="http://schemas.microsoft.com/office/drawing/2014/main" id="{E1560D66-9BF8-4683-B693-649D5A4BC00E}"/>
              </a:ext>
            </a:extLst>
          </p:cNvPr>
          <p:cNvSpPr>
            <a:spLocks noGrp="1"/>
          </p:cNvSpPr>
          <p:nvPr>
            <p:ph type="title"/>
          </p:nvPr>
        </p:nvSpPr>
        <p:spPr>
          <a:xfrm>
            <a:off x="519728" y="-2066590"/>
            <a:ext cx="6520220" cy="2066590"/>
          </a:xfrm>
        </p:spPr>
        <p:txBody>
          <a:bodyPr vert="horz" lIns="91440" tIns="45720" rIns="91440" bIns="45720" rtlCol="0" anchor="b">
            <a:normAutofit/>
          </a:bodyPr>
          <a:lstStyle/>
          <a:p>
            <a:r>
              <a:rPr lang="en-GB" sz="4000">
                <a:solidFill>
                  <a:srgbClr val="233342"/>
                </a:solidFill>
                <a:latin typeface="Montserrat ExtraBold" panose="00000900000000000000" pitchFamily="2" charset="0"/>
              </a:rPr>
              <a:t>Rekommenderade energirenoveringar enligt åldersgrupp</a:t>
            </a:r>
            <a:endParaRPr lang="en-FI"/>
          </a:p>
        </p:txBody>
      </p:sp>
      <p:sp>
        <p:nvSpPr>
          <p:cNvPr id="6" name="Content Placeholder 2"/>
          <p:cNvSpPr txBox="1">
            <a:spLocks/>
          </p:cNvSpPr>
          <p:nvPr/>
        </p:nvSpPr>
        <p:spPr>
          <a:xfrm>
            <a:off x="519727" y="1090706"/>
            <a:ext cx="6520220" cy="9103643"/>
          </a:xfrm>
          <a:prstGeom prst="rect">
            <a:avLst/>
          </a:prstGeom>
        </p:spPr>
        <p:txBody>
          <a:bodyPr vert="horz" lIns="91440" tIns="45720" rIns="91440" bIns="45720" rtlCol="0">
            <a:noAutofit/>
          </a:bodyPr>
          <a:lst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Byggnader med självdragsventilation måste särskilt granskas från fall till fall eftersom frånluftsvärmepumpen kräver byggande av frånluftsventilation, vilket kan visa sig vara tekniskt utmanande eller medföra stora kostnader.</a:t>
            </a:r>
          </a:p>
          <a:p>
            <a:pPr marL="0" indent="0">
              <a:lnSpc>
                <a:spcPct val="150000"/>
              </a:lnSpc>
              <a:buNone/>
            </a:pPr>
            <a:r>
              <a:rPr lang="fi-FI" sz="1000" b="1" dirty="0" err="1">
                <a:latin typeface="Open Sans" panose="020B0606030504020204" pitchFamily="34" charset="0"/>
                <a:ea typeface="Open Sans" panose="020B0606030504020204" pitchFamily="34" charset="0"/>
                <a:cs typeface="Open Sans" panose="020B0606030504020204" pitchFamily="34" charset="0"/>
              </a:rPr>
              <a:t>Byggår</a:t>
            </a:r>
            <a:r>
              <a:rPr lang="fi-FI" sz="1000" b="1" dirty="0">
                <a:latin typeface="Open Sans" panose="020B0606030504020204" pitchFamily="34" charset="0"/>
                <a:ea typeface="Open Sans" panose="020B0606030504020204" pitchFamily="34" charset="0"/>
                <a:cs typeface="Open Sans" panose="020B0606030504020204" pitchFamily="34" charset="0"/>
              </a:rPr>
              <a:t> 1956–1975</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I samband med tilläggsisolering av övre bjälklag och ytterväggar</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Byte eller tätning av fönster (bl.a. tilluftsfönster)</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Installation av byggnadsautomation och smarta enheter</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Byte av takfläktar till energieffektiva EC-fläktar.</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Värmeåtervinning i avloppsvatten</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Åtgärder som minskar förbrukningen av varmt bruksvatten</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Byte av belysning i allmänna utrymmen till ändamålsenlig LED-belysning</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Inglasning av balkonger</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Byte av ytterdörrar</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Allmänt underhåll av husteknik</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Justering och funktionskontroll (särskilt värmedistributionssystem) samt vid behov byte av utrustning</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Passiva solskyddslösningar (om det finns kylningsbehov i byggnaden)</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Byte av energiproduktionsmetod till en </a:t>
            </a:r>
            <a:r>
              <a:rPr lang="sv-SE" sz="1000" dirty="0" err="1">
                <a:latin typeface="Open Sans" panose="020B0606030504020204" pitchFamily="34" charset="0"/>
                <a:ea typeface="Open Sans" panose="020B0606030504020204" pitchFamily="34" charset="0"/>
                <a:cs typeface="Open Sans" panose="020B0606030504020204" pitchFamily="34" charset="0"/>
              </a:rPr>
              <a:t>koldioxidsnålare</a:t>
            </a:r>
            <a:r>
              <a:rPr lang="sv-SE" sz="1000" dirty="0">
                <a:latin typeface="Open Sans" panose="020B0606030504020204" pitchFamily="34" charset="0"/>
                <a:ea typeface="Open Sans" panose="020B0606030504020204" pitchFamily="34" charset="0"/>
                <a:cs typeface="Open Sans" panose="020B0606030504020204" pitchFamily="34" charset="0"/>
              </a:rPr>
              <a:t> metod</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Åtgärder som minskar förbrukningen av varmt bruksvatten: mätning och fakturering av vattenförbrukningen, </a:t>
            </a:r>
            <a:r>
              <a:rPr lang="sv-SE" sz="1000" dirty="0" err="1">
                <a:latin typeface="Open Sans" panose="020B0606030504020204" pitchFamily="34" charset="0"/>
                <a:ea typeface="Open Sans" panose="020B0606030504020204" pitchFamily="34" charset="0"/>
                <a:cs typeface="Open Sans" panose="020B0606030504020204" pitchFamily="34" charset="0"/>
              </a:rPr>
              <a:t>vattensnål</a:t>
            </a:r>
            <a:r>
              <a:rPr lang="sv-SE" sz="1000" dirty="0">
                <a:latin typeface="Open Sans" panose="020B0606030504020204" pitchFamily="34" charset="0"/>
                <a:ea typeface="Open Sans" panose="020B0606030504020204" pitchFamily="34" charset="0"/>
                <a:cs typeface="Open Sans" panose="020B0606030504020204" pitchFamily="34" charset="0"/>
              </a:rPr>
              <a:t> utrustning</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Frånluftsvärmepumpen är vanligtvis en effektiv och bra lösning i byggnader som är försedda med mekanisk frånluftsventilation.</a:t>
            </a:r>
            <a:endParaRPr lang="fi-FI" sz="1000" b="1" dirty="0">
              <a:latin typeface="Open Sans" panose="020B0606030504020204" pitchFamily="34" charset="0"/>
              <a:ea typeface="Open Sans" panose="020B0606030504020204" pitchFamily="34" charset="0"/>
              <a:cs typeface="Open Sans" panose="020B0606030504020204" pitchFamily="34" charset="0"/>
            </a:endParaRPr>
          </a:p>
          <a:p>
            <a:pPr marL="0" indent="0">
              <a:lnSpc>
                <a:spcPct val="150000"/>
              </a:lnSpc>
              <a:buNone/>
            </a:pPr>
            <a:r>
              <a:rPr lang="fi-FI" sz="1000" b="1" dirty="0" err="1">
                <a:latin typeface="Open Sans" panose="020B0606030504020204" pitchFamily="34" charset="0"/>
                <a:ea typeface="Open Sans" panose="020B0606030504020204" pitchFamily="34" charset="0"/>
                <a:cs typeface="Open Sans" panose="020B0606030504020204" pitchFamily="34" charset="0"/>
              </a:rPr>
              <a:t>Byggår</a:t>
            </a:r>
            <a:r>
              <a:rPr lang="fi-FI" sz="1000" b="1" dirty="0">
                <a:latin typeface="Open Sans" panose="020B0606030504020204" pitchFamily="34" charset="0"/>
                <a:ea typeface="Open Sans" panose="020B0606030504020204" pitchFamily="34" charset="0"/>
                <a:cs typeface="Open Sans" panose="020B0606030504020204" pitchFamily="34" charset="0"/>
              </a:rPr>
              <a:t> 1976–2002 </a:t>
            </a:r>
          </a:p>
          <a:p>
            <a:pPr>
              <a:lnSpc>
                <a:spcPct val="150000"/>
              </a:lnSpc>
            </a:pPr>
            <a:r>
              <a:rPr lang="fi-FI" sz="1000" dirty="0">
                <a:latin typeface="Open Sans" panose="020B0606030504020204" pitchFamily="34" charset="0"/>
                <a:ea typeface="Open Sans" panose="020B0606030504020204" pitchFamily="34" charset="0"/>
                <a:cs typeface="Open Sans" panose="020B0606030504020204" pitchFamily="34" charset="0"/>
              </a:rPr>
              <a:t>B</a:t>
            </a:r>
            <a:r>
              <a:rPr lang="sv-SE" sz="1000" dirty="0" err="1">
                <a:latin typeface="Open Sans" panose="020B0606030504020204" pitchFamily="34" charset="0"/>
                <a:ea typeface="Open Sans" panose="020B0606030504020204" pitchFamily="34" charset="0"/>
                <a:cs typeface="Open Sans" panose="020B0606030504020204" pitchFamily="34" charset="0"/>
              </a:rPr>
              <a:t>yte</a:t>
            </a:r>
            <a:r>
              <a:rPr lang="sv-SE" sz="1000" dirty="0">
                <a:latin typeface="Open Sans" panose="020B0606030504020204" pitchFamily="34" charset="0"/>
                <a:ea typeface="Open Sans" panose="020B0606030504020204" pitchFamily="34" charset="0"/>
                <a:cs typeface="Open Sans" panose="020B0606030504020204" pitchFamily="34" charset="0"/>
              </a:rPr>
              <a:t> eller tätning av fönster (bl.a. tilluftsfönster)</a:t>
            </a:r>
          </a:p>
          <a:p>
            <a:pPr>
              <a:lnSpc>
                <a:spcPct val="100000"/>
              </a:lnSpc>
            </a:pPr>
            <a:r>
              <a:rPr lang="sv-SE" sz="1000" dirty="0">
                <a:latin typeface="Open Sans" panose="020B0606030504020204" pitchFamily="34" charset="0"/>
                <a:ea typeface="Open Sans" panose="020B0606030504020204" pitchFamily="34" charset="0"/>
                <a:cs typeface="Open Sans" panose="020B0606030504020204" pitchFamily="34" charset="0"/>
              </a:rPr>
              <a:t>Installation av byggnadsautomation och smarta enheter</a:t>
            </a:r>
          </a:p>
          <a:p>
            <a:pPr>
              <a:lnSpc>
                <a:spcPct val="100000"/>
              </a:lnSpc>
            </a:pPr>
            <a:r>
              <a:rPr lang="sv-SE" sz="1000" dirty="0">
                <a:latin typeface="Open Sans" panose="020B0606030504020204" pitchFamily="34" charset="0"/>
                <a:ea typeface="Open Sans" panose="020B0606030504020204" pitchFamily="34" charset="0"/>
                <a:cs typeface="Open Sans" panose="020B0606030504020204" pitchFamily="34" charset="0"/>
              </a:rPr>
              <a:t>Byte av takfläktar till energieffektiva EC-fläktar.</a:t>
            </a:r>
          </a:p>
          <a:p>
            <a:pPr>
              <a:lnSpc>
                <a:spcPct val="100000"/>
              </a:lnSpc>
            </a:pPr>
            <a:r>
              <a:rPr lang="sv-SE" sz="1000" dirty="0">
                <a:latin typeface="Open Sans" panose="020B0606030504020204" pitchFamily="34" charset="0"/>
                <a:ea typeface="Open Sans" panose="020B0606030504020204" pitchFamily="34" charset="0"/>
                <a:cs typeface="Open Sans" panose="020B0606030504020204" pitchFamily="34" charset="0"/>
              </a:rPr>
              <a:t>Värmeåtervinning i avloppsvatten</a:t>
            </a:r>
          </a:p>
          <a:p>
            <a:pPr>
              <a:lnSpc>
                <a:spcPct val="100000"/>
              </a:lnSpc>
            </a:pPr>
            <a:r>
              <a:rPr lang="sv-SE" sz="1000" dirty="0">
                <a:latin typeface="Open Sans" panose="020B0606030504020204" pitchFamily="34" charset="0"/>
                <a:ea typeface="Open Sans" panose="020B0606030504020204" pitchFamily="34" charset="0"/>
                <a:cs typeface="Open Sans" panose="020B0606030504020204" pitchFamily="34" charset="0"/>
              </a:rPr>
              <a:t>Inglasning av balkonger</a:t>
            </a:r>
          </a:p>
          <a:p>
            <a:pPr>
              <a:lnSpc>
                <a:spcPct val="100000"/>
              </a:lnSpc>
            </a:pPr>
            <a:r>
              <a:rPr lang="sv-SE" sz="1000" dirty="0">
                <a:latin typeface="Open Sans" panose="020B0606030504020204" pitchFamily="34" charset="0"/>
                <a:ea typeface="Open Sans" panose="020B0606030504020204" pitchFamily="34" charset="0"/>
                <a:cs typeface="Open Sans" panose="020B0606030504020204" pitchFamily="34" charset="0"/>
              </a:rPr>
              <a:t>Åtgärder som minskar förbrukningen av varmt bruksvatten</a:t>
            </a:r>
          </a:p>
          <a:p>
            <a:pPr>
              <a:lnSpc>
                <a:spcPct val="100000"/>
              </a:lnSpc>
            </a:pPr>
            <a:r>
              <a:rPr lang="sv-SE" sz="1000" dirty="0">
                <a:latin typeface="Open Sans" panose="020B0606030504020204" pitchFamily="34" charset="0"/>
                <a:ea typeface="Open Sans" panose="020B0606030504020204" pitchFamily="34" charset="0"/>
                <a:cs typeface="Open Sans" panose="020B0606030504020204" pitchFamily="34" charset="0"/>
              </a:rPr>
              <a:t>Byte av belysning i allmänna utrymmen till ändamålsenlig LED-belysning</a:t>
            </a:r>
          </a:p>
          <a:p>
            <a:pPr>
              <a:lnSpc>
                <a:spcPct val="100000"/>
              </a:lnSpc>
            </a:pPr>
            <a:r>
              <a:rPr lang="sv-SE" sz="1000" dirty="0">
                <a:latin typeface="Open Sans" panose="020B0606030504020204" pitchFamily="34" charset="0"/>
                <a:ea typeface="Open Sans" panose="020B0606030504020204" pitchFamily="34" charset="0"/>
                <a:cs typeface="Open Sans" panose="020B0606030504020204" pitchFamily="34" charset="0"/>
              </a:rPr>
              <a:t>Allmänt underhåll av husteknik</a:t>
            </a:r>
          </a:p>
          <a:p>
            <a:pPr>
              <a:lnSpc>
                <a:spcPct val="100000"/>
              </a:lnSpc>
            </a:pPr>
            <a:r>
              <a:rPr lang="sv-SE" sz="1000" dirty="0">
                <a:latin typeface="Open Sans" panose="020B0606030504020204" pitchFamily="34" charset="0"/>
                <a:ea typeface="Open Sans" panose="020B0606030504020204" pitchFamily="34" charset="0"/>
                <a:cs typeface="Open Sans" panose="020B0606030504020204" pitchFamily="34" charset="0"/>
              </a:rPr>
              <a:t>Justering och funktionskontroll (särskilt värmedistributionssystem) samt vid behov byte av utrustning</a:t>
            </a:r>
          </a:p>
        </p:txBody>
      </p:sp>
      <p:sp>
        <p:nvSpPr>
          <p:cNvPr id="12" name="Slide Number Placeholder 11"/>
          <p:cNvSpPr>
            <a:spLocks noGrp="1"/>
          </p:cNvSpPr>
          <p:nvPr>
            <p:ph type="sldNum" sz="quarter" idx="12"/>
          </p:nvPr>
        </p:nvSpPr>
        <p:spPr/>
        <p:txBody>
          <a:bodyPr/>
          <a:lstStyle/>
          <a:p>
            <a:fld id="{AA0C4E0D-2FB6-4DD6-9704-C7A2E0BC0870}" type="slidenum">
              <a:rPr lang="en-GB" smtClean="0"/>
              <a:t>5</a:t>
            </a:fld>
            <a:endParaRPr lang="en-GB"/>
          </a:p>
        </p:txBody>
      </p:sp>
    </p:spTree>
    <p:extLst>
      <p:ext uri="{BB962C8B-B14F-4D97-AF65-F5344CB8AC3E}">
        <p14:creationId xmlns:p14="http://schemas.microsoft.com/office/powerpoint/2010/main" val="1496286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241546" y="148640"/>
            <a:ext cx="6995663" cy="320723"/>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sv-SE" sz="600" spc="300" dirty="0">
                <a:solidFill>
                  <a:schemeClr val="bg1"/>
                </a:solidFill>
                <a:latin typeface="Montserrat SemiBold" panose="00000700000000000000" pitchFamily="2" charset="0"/>
              </a:rPr>
              <a:t>ENERGIRENOVERINGAR  </a:t>
            </a:r>
            <a:r>
              <a:rPr lang="sv-SE" sz="600" spc="300">
                <a:solidFill>
                  <a:schemeClr val="bg1"/>
                </a:solidFill>
                <a:latin typeface="Montserrat SemiBold" panose="00000700000000000000" pitchFamily="2" charset="0"/>
              </a:rPr>
              <a:t>|  </a:t>
            </a:r>
          </a:p>
          <a:p>
            <a:pPr algn="l"/>
            <a:r>
              <a:rPr lang="sv-SE" sz="600" spc="300">
                <a:solidFill>
                  <a:schemeClr val="bg1"/>
                </a:solidFill>
                <a:latin typeface="Montserrat SemiBold" panose="00000700000000000000" pitchFamily="2" charset="0"/>
              </a:rPr>
              <a:t>GUIDE </a:t>
            </a:r>
            <a:r>
              <a:rPr lang="sv-SE" sz="600" spc="300" dirty="0">
                <a:solidFill>
                  <a:schemeClr val="bg1"/>
                </a:solidFill>
                <a:latin typeface="Montserrat SemiBold" panose="00000700000000000000" pitchFamily="2" charset="0"/>
              </a:rPr>
              <a:t>FÖR GENOMFÖRANDE AV ENERGIRENOVERINGAR I BOSTADSBOLAG</a:t>
            </a:r>
            <a:endParaRPr lang="en-GB" sz="600" spc="300" dirty="0">
              <a:solidFill>
                <a:schemeClr val="bg1"/>
              </a:solidFill>
              <a:latin typeface="Montserrat SemiBold" panose="00000700000000000000" pitchFamily="2" charset="0"/>
            </a:endParaRPr>
          </a:p>
        </p:txBody>
      </p:sp>
      <p:sp>
        <p:nvSpPr>
          <p:cNvPr id="2" name="Title 1">
            <a:extLst>
              <a:ext uri="{FF2B5EF4-FFF2-40B4-BE49-F238E27FC236}">
                <a16:creationId xmlns:a16="http://schemas.microsoft.com/office/drawing/2014/main" id="{9C0C84A8-E225-4C75-8293-7FC4EDFED24E}"/>
              </a:ext>
            </a:extLst>
          </p:cNvPr>
          <p:cNvSpPr>
            <a:spLocks noGrp="1"/>
          </p:cNvSpPr>
          <p:nvPr>
            <p:ph type="title"/>
          </p:nvPr>
        </p:nvSpPr>
        <p:spPr>
          <a:xfrm>
            <a:off x="519728" y="-2066590"/>
            <a:ext cx="6520220" cy="2066590"/>
          </a:xfrm>
        </p:spPr>
        <p:txBody>
          <a:bodyPr vert="horz" lIns="91440" tIns="45720" rIns="91440" bIns="45720" rtlCol="0" anchor="b">
            <a:normAutofit/>
          </a:bodyPr>
          <a:lstStyle/>
          <a:p>
            <a:r>
              <a:rPr lang="en-GB" sz="4000">
                <a:solidFill>
                  <a:srgbClr val="233342"/>
                </a:solidFill>
                <a:latin typeface="Montserrat ExtraBold" panose="00000900000000000000" pitchFamily="2" charset="0"/>
              </a:rPr>
              <a:t>Rekommenderade energirenoveringar enligt åldersgrupp</a:t>
            </a:r>
            <a:endParaRPr lang="en-FI"/>
          </a:p>
        </p:txBody>
      </p:sp>
      <p:sp>
        <p:nvSpPr>
          <p:cNvPr id="6" name="Content Placeholder 2"/>
          <p:cNvSpPr txBox="1">
            <a:spLocks/>
          </p:cNvSpPr>
          <p:nvPr/>
        </p:nvSpPr>
        <p:spPr>
          <a:xfrm>
            <a:off x="519727" y="1063261"/>
            <a:ext cx="6520220" cy="9253556"/>
          </a:xfrm>
          <a:prstGeom prst="rect">
            <a:avLst/>
          </a:prstGeom>
        </p:spPr>
        <p:txBody>
          <a:bodyPr vert="horz" lIns="91440" tIns="45720" rIns="91440" bIns="45720" rtlCol="0">
            <a:noAutofit/>
          </a:bodyPr>
          <a:lst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a:lnSpc>
                <a:spcPct val="100000"/>
              </a:lnSpc>
            </a:pPr>
            <a:r>
              <a:rPr lang="sv-SE" sz="1000" dirty="0">
                <a:latin typeface="Open Sans" panose="020B0606030504020204" pitchFamily="34" charset="0"/>
                <a:ea typeface="Open Sans" panose="020B0606030504020204" pitchFamily="34" charset="0"/>
                <a:cs typeface="Open Sans" panose="020B0606030504020204" pitchFamily="34" charset="0"/>
              </a:rPr>
              <a:t>Passiva solskyddslösningar (om det finns kylningsbehov i byggnaden)</a:t>
            </a:r>
          </a:p>
          <a:p>
            <a:pPr>
              <a:lnSpc>
                <a:spcPct val="100000"/>
              </a:lnSpc>
            </a:pPr>
            <a:r>
              <a:rPr lang="sv-SE" sz="1000" dirty="0">
                <a:latin typeface="Open Sans" panose="020B0606030504020204" pitchFamily="34" charset="0"/>
                <a:ea typeface="Open Sans" panose="020B0606030504020204" pitchFamily="34" charset="0"/>
                <a:cs typeface="Open Sans" panose="020B0606030504020204" pitchFamily="34" charset="0"/>
              </a:rPr>
              <a:t>Byte av energiproduktionsmetod till en </a:t>
            </a:r>
            <a:r>
              <a:rPr lang="sv-SE" sz="1000" dirty="0" err="1">
                <a:latin typeface="Open Sans" panose="020B0606030504020204" pitchFamily="34" charset="0"/>
                <a:ea typeface="Open Sans" panose="020B0606030504020204" pitchFamily="34" charset="0"/>
                <a:cs typeface="Open Sans" panose="020B0606030504020204" pitchFamily="34" charset="0"/>
              </a:rPr>
              <a:t>koldioxidsnålare</a:t>
            </a:r>
            <a:r>
              <a:rPr lang="sv-SE" sz="1000" dirty="0">
                <a:latin typeface="Open Sans" panose="020B0606030504020204" pitchFamily="34" charset="0"/>
                <a:ea typeface="Open Sans" panose="020B0606030504020204" pitchFamily="34" charset="0"/>
                <a:cs typeface="Open Sans" panose="020B0606030504020204" pitchFamily="34" charset="0"/>
              </a:rPr>
              <a:t> metod</a:t>
            </a:r>
          </a:p>
          <a:p>
            <a:pPr>
              <a:lnSpc>
                <a:spcPct val="100000"/>
              </a:lnSpc>
            </a:pPr>
            <a:r>
              <a:rPr lang="sv-SE" sz="1000" dirty="0">
                <a:latin typeface="Open Sans" panose="020B0606030504020204" pitchFamily="34" charset="0"/>
                <a:ea typeface="Open Sans" panose="020B0606030504020204" pitchFamily="34" charset="0"/>
                <a:cs typeface="Open Sans" panose="020B0606030504020204" pitchFamily="34" charset="0"/>
              </a:rPr>
              <a:t>Åtgärder som minskar förbrukningen av varmt bruksvatten: mätning och fakturering av vattenförbrukningen, </a:t>
            </a:r>
            <a:r>
              <a:rPr lang="sv-SE" sz="1000" dirty="0" err="1">
                <a:latin typeface="Open Sans" panose="020B0606030504020204" pitchFamily="34" charset="0"/>
                <a:ea typeface="Open Sans" panose="020B0606030504020204" pitchFamily="34" charset="0"/>
                <a:cs typeface="Open Sans" panose="020B0606030504020204" pitchFamily="34" charset="0"/>
              </a:rPr>
              <a:t>vattensnål</a:t>
            </a:r>
            <a:r>
              <a:rPr lang="sv-SE" sz="1000" dirty="0">
                <a:latin typeface="Open Sans" panose="020B0606030504020204" pitchFamily="34" charset="0"/>
                <a:ea typeface="Open Sans" panose="020B0606030504020204" pitchFamily="34" charset="0"/>
                <a:cs typeface="Open Sans" panose="020B0606030504020204" pitchFamily="34" charset="0"/>
              </a:rPr>
              <a:t> utrustning</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Frånluftsvärmepumpen är vanligtvis en effektiv och bra lösning i byggnader som är försedda med mekanisk frånluftsventilation.</a:t>
            </a:r>
          </a:p>
          <a:p>
            <a:pPr marL="0" indent="0">
              <a:lnSpc>
                <a:spcPct val="150000"/>
              </a:lnSpc>
              <a:buNone/>
            </a:pPr>
            <a:r>
              <a:rPr lang="fi-FI" sz="1000" b="1" dirty="0" err="1">
                <a:latin typeface="Open Sans" panose="020B0606030504020204" pitchFamily="34" charset="0"/>
                <a:ea typeface="Open Sans" panose="020B0606030504020204" pitchFamily="34" charset="0"/>
                <a:cs typeface="Open Sans" panose="020B0606030504020204" pitchFamily="34" charset="0"/>
              </a:rPr>
              <a:t>Byggår</a:t>
            </a:r>
            <a:r>
              <a:rPr lang="fi-FI" sz="1000" b="1" dirty="0">
                <a:latin typeface="Open Sans" panose="020B0606030504020204" pitchFamily="34" charset="0"/>
                <a:ea typeface="Open Sans" panose="020B0606030504020204" pitchFamily="34" charset="0"/>
                <a:cs typeface="Open Sans" panose="020B0606030504020204" pitchFamily="34" charset="0"/>
              </a:rPr>
              <a:t> 2003–2009</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Installation av byggnadsautomation och smarta enheter</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Värmeåtervinning i avloppsvatten</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Åtgärder som minskar förbrukningen av varmt bruksvatten</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Allmänt underhåll av husteknisk utrustning</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Justering och funktionskontroll</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Passiva solskyddslösningar (om det finns kylningsbehov i byggnaden) </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Frånluftsvärmepump rekommenderas inte i nya byggnader eftersom de redan är utrustade med ett mekaniskt system för tillufts- och frånluftsventilation med tvärström eller en roterande värmeåtervinningsapparat.</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Solpaneler rekommenderas i stället för solfångare, eftersom det är troligt att en mångsidig utökning av förnybar elproduktion kommer att ha en central roll i framtidens energisystem. Dessutom blir solpanelernas prestationsförmåga hela tiden bättre och priset fortsätter att minska, och denna utveckling förväntas fortsätta.</a:t>
            </a:r>
            <a:endParaRPr lang="fi-FI" sz="1000" b="1" dirty="0">
              <a:latin typeface="Open Sans" panose="020B0606030504020204" pitchFamily="34" charset="0"/>
              <a:ea typeface="Open Sans" panose="020B0606030504020204" pitchFamily="34" charset="0"/>
              <a:cs typeface="Open Sans" panose="020B0606030504020204" pitchFamily="34" charset="0"/>
            </a:endParaRPr>
          </a:p>
          <a:p>
            <a:pPr marL="0" indent="0">
              <a:lnSpc>
                <a:spcPct val="150000"/>
              </a:lnSpc>
              <a:buNone/>
            </a:pPr>
            <a:r>
              <a:rPr lang="fi-FI" sz="1000" b="1" dirty="0" err="1">
                <a:latin typeface="Open Sans" panose="020B0606030504020204" pitchFamily="34" charset="0"/>
                <a:ea typeface="Open Sans" panose="020B0606030504020204" pitchFamily="34" charset="0"/>
                <a:cs typeface="Open Sans" panose="020B0606030504020204" pitchFamily="34" charset="0"/>
              </a:rPr>
              <a:t>Byggår</a:t>
            </a:r>
            <a:r>
              <a:rPr lang="fi-FI" sz="1000" b="1" dirty="0">
                <a:latin typeface="Open Sans" panose="020B0606030504020204" pitchFamily="34" charset="0"/>
                <a:ea typeface="Open Sans" panose="020B0606030504020204" pitchFamily="34" charset="0"/>
                <a:cs typeface="Open Sans" panose="020B0606030504020204" pitchFamily="34" charset="0"/>
              </a:rPr>
              <a:t> 2010–2020</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Värmeåtervinning i avloppsvatten</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Åtgärder som minskar förbrukningen av varmt bruksvatten</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Allmänt underhåll av husteknisk utrustning</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Justering och funktionskontroll</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Passiva solskyddslösningar (om det finns kylningsbehov i byggnaden) </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Frånluftsvärmepump rekommenderas inte i nya byggnader eftersom de redan är utrustade med ett mekaniskt system för tillufts- och frånluftsventilation med tvärström eller en roterande värmeåtervinningsapparat.</a:t>
            </a:r>
          </a:p>
          <a:p>
            <a:pPr marL="0" indent="0">
              <a:lnSpc>
                <a:spcPct val="10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Solpaneler rekommenderas i stället för solfångare, eftersom det är troligt att</a:t>
            </a:r>
          </a:p>
          <a:p>
            <a:pPr marL="0" indent="0">
              <a:lnSpc>
                <a:spcPct val="10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en mångsidig utökning av förnybar elproduktion kommer att ha en central roll i framtidens</a:t>
            </a:r>
          </a:p>
          <a:p>
            <a:pPr marL="0" indent="0">
              <a:lnSpc>
                <a:spcPct val="10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energisystem. Dessutom blir solpanelernas prestationsförmåga hela tiden bättre och priset fortsätter att minska, och denna utveckling förväntas fortsätta.</a:t>
            </a:r>
            <a:endParaRPr lang="fi-FI" sz="1000" dirty="0">
              <a:latin typeface="Open Sans" panose="020B0606030504020204" pitchFamily="34" charset="0"/>
              <a:ea typeface="Open Sans" panose="020B0606030504020204" pitchFamily="34" charset="0"/>
              <a:cs typeface="Open Sans" panose="020B0606030504020204" pitchFamily="34" charset="0"/>
            </a:endParaRPr>
          </a:p>
          <a:p>
            <a:pPr marL="0" indent="0">
              <a:lnSpc>
                <a:spcPct val="150000"/>
              </a:lnSpc>
              <a:buNone/>
            </a:pPr>
            <a:endParaRPr lang="fi-FI" sz="1000" dirty="0">
              <a:latin typeface="Open Sans" panose="020B0606030504020204" pitchFamily="34" charset="0"/>
              <a:ea typeface="Open Sans" panose="020B0606030504020204" pitchFamily="34" charset="0"/>
              <a:cs typeface="Open Sans" panose="020B0606030504020204" pitchFamily="34" charset="0"/>
            </a:endParaRPr>
          </a:p>
          <a:p>
            <a:pPr marL="0" indent="0">
              <a:lnSpc>
                <a:spcPct val="150000"/>
              </a:lnSpc>
              <a:buNone/>
            </a:pPr>
            <a:endParaRPr lang="fi-FI"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12" name="Slide Number Placeholder 11"/>
          <p:cNvSpPr>
            <a:spLocks noGrp="1"/>
          </p:cNvSpPr>
          <p:nvPr>
            <p:ph type="sldNum" sz="quarter" idx="12"/>
          </p:nvPr>
        </p:nvSpPr>
        <p:spPr/>
        <p:txBody>
          <a:bodyPr/>
          <a:lstStyle/>
          <a:p>
            <a:fld id="{AA0C4E0D-2FB6-4DD6-9704-C7A2E0BC0870}" type="slidenum">
              <a:rPr lang="en-GB" smtClean="0"/>
              <a:t>6</a:t>
            </a:fld>
            <a:endParaRPr lang="en-GB"/>
          </a:p>
        </p:txBody>
      </p:sp>
    </p:spTree>
    <p:extLst>
      <p:ext uri="{BB962C8B-B14F-4D97-AF65-F5344CB8AC3E}">
        <p14:creationId xmlns:p14="http://schemas.microsoft.com/office/powerpoint/2010/main" val="2204490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241546" y="148640"/>
            <a:ext cx="6995663" cy="320723"/>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sv-SE" sz="600" spc="300" dirty="0">
                <a:solidFill>
                  <a:schemeClr val="bg1"/>
                </a:solidFill>
                <a:latin typeface="Montserrat SemiBold" panose="00000700000000000000" pitchFamily="2" charset="0"/>
              </a:rPr>
              <a:t>ENERGIRENOVERINGAR  </a:t>
            </a:r>
            <a:r>
              <a:rPr lang="sv-SE" sz="600" spc="300">
                <a:solidFill>
                  <a:schemeClr val="bg1"/>
                </a:solidFill>
                <a:latin typeface="Montserrat SemiBold" panose="00000700000000000000" pitchFamily="2" charset="0"/>
              </a:rPr>
              <a:t>|  </a:t>
            </a:r>
          </a:p>
          <a:p>
            <a:pPr algn="l"/>
            <a:r>
              <a:rPr lang="sv-SE" sz="600" spc="300">
                <a:solidFill>
                  <a:schemeClr val="bg1"/>
                </a:solidFill>
                <a:latin typeface="Montserrat SemiBold" panose="00000700000000000000" pitchFamily="2" charset="0"/>
              </a:rPr>
              <a:t>GUIDE </a:t>
            </a:r>
            <a:r>
              <a:rPr lang="sv-SE" sz="600" spc="300" dirty="0">
                <a:solidFill>
                  <a:schemeClr val="bg1"/>
                </a:solidFill>
                <a:latin typeface="Montserrat SemiBold" panose="00000700000000000000" pitchFamily="2" charset="0"/>
              </a:rPr>
              <a:t>FÖR GENOMFÖRANDE AV ENERGIRENOVERINGAR I BOSTADSBOLAG</a:t>
            </a:r>
            <a:endParaRPr lang="en-GB" sz="600" spc="300" dirty="0">
              <a:solidFill>
                <a:schemeClr val="bg1"/>
              </a:solidFill>
              <a:latin typeface="Montserrat SemiBold" panose="00000700000000000000" pitchFamily="2" charset="0"/>
            </a:endParaRPr>
          </a:p>
        </p:txBody>
      </p:sp>
      <p:sp>
        <p:nvSpPr>
          <p:cNvPr id="5" name="Title 1"/>
          <p:cNvSpPr>
            <a:spLocks noGrp="1"/>
          </p:cNvSpPr>
          <p:nvPr>
            <p:ph type="title"/>
          </p:nvPr>
        </p:nvSpPr>
        <p:spPr>
          <a:xfrm>
            <a:off x="519727" y="1219199"/>
            <a:ext cx="6520220" cy="714376"/>
          </a:xfrm>
        </p:spPr>
        <p:txBody>
          <a:bodyPr>
            <a:normAutofit/>
          </a:bodyPr>
          <a:lstStyle/>
          <a:p>
            <a:r>
              <a:rPr lang="sv-SE" sz="1600" dirty="0">
                <a:solidFill>
                  <a:srgbClr val="233342"/>
                </a:solidFill>
                <a:latin typeface="Montserrat ExtraBold" panose="00000900000000000000" pitchFamily="2" charset="0"/>
              </a:rPr>
              <a:t>Anvisningar för hur man driver igenom ett renoveringsbeslut på bolagsstämman</a:t>
            </a:r>
            <a:endParaRPr lang="en-GB" sz="1600" dirty="0">
              <a:solidFill>
                <a:srgbClr val="233342"/>
              </a:solidFill>
              <a:latin typeface="Montserrat ExtraBold" panose="00000900000000000000" pitchFamily="2" charset="0"/>
            </a:endParaRPr>
          </a:p>
        </p:txBody>
      </p:sp>
      <p:sp>
        <p:nvSpPr>
          <p:cNvPr id="6" name="Content Placeholder 2"/>
          <p:cNvSpPr txBox="1">
            <a:spLocks/>
          </p:cNvSpPr>
          <p:nvPr/>
        </p:nvSpPr>
        <p:spPr>
          <a:xfrm>
            <a:off x="519727" y="1933576"/>
            <a:ext cx="6520220" cy="3057522"/>
          </a:xfrm>
          <a:prstGeom prst="rect">
            <a:avLst/>
          </a:prstGeom>
        </p:spPr>
        <p:txBody>
          <a:bodyPr vert="horz" lIns="91440" tIns="45720" rIns="91440" bIns="45720" rtlCol="0">
            <a:noAutofit/>
          </a:bodyPr>
          <a:lst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228600" indent="-228600">
              <a:lnSpc>
                <a:spcPct val="100000"/>
              </a:lnSpc>
              <a:buAutoNum type="arabicPeriod"/>
            </a:pPr>
            <a:r>
              <a:rPr lang="sv-SE" sz="1000" dirty="0">
                <a:latin typeface="Open Sans" panose="020B0606030504020204" pitchFamily="34" charset="0"/>
                <a:ea typeface="Open Sans" panose="020B0606030504020204" pitchFamily="34" charset="0"/>
                <a:cs typeface="Open Sans" panose="020B0606030504020204" pitchFamily="34" charset="0"/>
              </a:rPr>
              <a:t>Sätt dig in i renoveringsärendet och förbered dig inför ett möte med disponenten. Vid behov kan du be en konsult berätta om renoveringen på mötet.</a:t>
            </a:r>
          </a:p>
          <a:p>
            <a:pPr marL="0" indent="0">
              <a:lnSpc>
                <a:spcPct val="100000"/>
              </a:lnSpc>
              <a:buNone/>
            </a:pPr>
            <a:endParaRPr lang="fi-FI" sz="1000" dirty="0">
              <a:latin typeface="Open Sans" panose="020B0606030504020204" pitchFamily="34" charset="0"/>
              <a:ea typeface="Open Sans" panose="020B0606030504020204" pitchFamily="34" charset="0"/>
              <a:cs typeface="Open Sans" panose="020B0606030504020204" pitchFamily="34" charset="0"/>
            </a:endParaRPr>
          </a:p>
          <a:p>
            <a:pPr marL="0" indent="0">
              <a:lnSpc>
                <a:spcPct val="100000"/>
              </a:lnSpc>
              <a:buNone/>
            </a:pPr>
            <a:r>
              <a:rPr lang="fi-FI" sz="1000" dirty="0">
                <a:latin typeface="Open Sans" panose="020B0606030504020204" pitchFamily="34" charset="0"/>
                <a:ea typeface="Open Sans" panose="020B0606030504020204" pitchFamily="34" charset="0"/>
                <a:cs typeface="Open Sans" panose="020B0606030504020204" pitchFamily="34" charset="0"/>
              </a:rPr>
              <a:t>2. </a:t>
            </a:r>
            <a:r>
              <a:rPr lang="sv-SE" sz="1000" dirty="0">
                <a:latin typeface="Open Sans" panose="020B0606030504020204" pitchFamily="34" charset="0"/>
                <a:ea typeface="Open Sans" panose="020B0606030504020204" pitchFamily="34" charset="0"/>
                <a:cs typeface="Open Sans" panose="020B0606030504020204" pitchFamily="34" charset="0"/>
              </a:rPr>
              <a:t>Förbered ärendet ordentligt och dela ut nödvändig information redan i förväg, till exempel i samband med kallelsen till bolagsstämman.</a:t>
            </a:r>
          </a:p>
          <a:p>
            <a:pPr lvl="1">
              <a:lnSpc>
                <a:spcPct val="100000"/>
              </a:lnSpc>
            </a:pPr>
            <a:r>
              <a:rPr lang="sv-SE" sz="1000" dirty="0">
                <a:latin typeface="Open Sans" panose="020B0606030504020204" pitchFamily="34" charset="0"/>
                <a:ea typeface="Open Sans" panose="020B0606030504020204" pitchFamily="34" charset="0"/>
                <a:cs typeface="Open Sans" panose="020B0606030504020204" pitchFamily="34" charset="0"/>
              </a:rPr>
              <a:t>Är energirenoveringen i enlighet med bostadsbolagets strategi eller stöder den strategin?</a:t>
            </a:r>
          </a:p>
          <a:p>
            <a:pPr lvl="1">
              <a:lnSpc>
                <a:spcPct val="100000"/>
              </a:lnSpc>
            </a:pPr>
            <a:r>
              <a:rPr lang="sv-SE" sz="1000" dirty="0">
                <a:latin typeface="Open Sans" panose="020B0606030504020204" pitchFamily="34" charset="0"/>
                <a:ea typeface="Open Sans" panose="020B0606030504020204" pitchFamily="34" charset="0"/>
                <a:cs typeface="Open Sans" panose="020B0606030504020204" pitchFamily="34" charset="0"/>
              </a:rPr>
              <a:t>Kom ihåg att renoveringen berör hela bostadsbolaget, inte endast en enskild bostad.</a:t>
            </a:r>
          </a:p>
          <a:p>
            <a:pPr marL="377967" lvl="1" indent="0">
              <a:lnSpc>
                <a:spcPct val="100000"/>
              </a:lnSpc>
              <a:buNone/>
            </a:pPr>
            <a:endParaRPr lang="sv-SE" sz="1000" dirty="0">
              <a:latin typeface="Open Sans" panose="020B0606030504020204" pitchFamily="34" charset="0"/>
              <a:ea typeface="Open Sans" panose="020B0606030504020204" pitchFamily="34" charset="0"/>
              <a:cs typeface="Open Sans" panose="020B0606030504020204" pitchFamily="34" charset="0"/>
            </a:endParaRP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3. Styrelsens och disponentens åsikter måste vara enhetliga.</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4. Kom till mötet i tid, håll dig till ämnet som behandlas och undvik onödigt pladder. Mer information om bolagsstämman finns på </a:t>
            </a:r>
            <a:r>
              <a:rPr lang="sv-SE" sz="1000" dirty="0" err="1">
                <a:latin typeface="Open Sans" panose="020B0606030504020204" pitchFamily="34" charset="0"/>
                <a:ea typeface="Open Sans" panose="020B0606030504020204" pitchFamily="34" charset="0"/>
                <a:cs typeface="Open Sans" panose="020B0606030504020204" pitchFamily="34" charset="0"/>
              </a:rPr>
              <a:t>Isännöintiliittos</a:t>
            </a:r>
            <a:r>
              <a:rPr lang="sv-SE" sz="1000" dirty="0">
                <a:latin typeface="Open Sans" panose="020B0606030504020204" pitchFamily="34" charset="0"/>
                <a:ea typeface="Open Sans" panose="020B0606030504020204" pitchFamily="34" charset="0"/>
                <a:cs typeface="Open Sans" panose="020B0606030504020204" pitchFamily="34" charset="0"/>
              </a:rPr>
              <a:t> webbplats: </a:t>
            </a:r>
            <a:r>
              <a:rPr lang="fi-FI" sz="1000" dirty="0">
                <a:latin typeface="Open Sans" panose="020B0606030504020204" pitchFamily="34" charset="0"/>
                <a:ea typeface="Open Sans" panose="020B0606030504020204" pitchFamily="34" charset="0"/>
                <a:cs typeface="Open Sans" panose="020B0606030504020204" pitchFamily="34" charset="0"/>
                <a:hlinkClick r:id="rId2"/>
              </a:rPr>
              <a:t>https://www.isannointiliitto.fi/mita-on-isannointi/asuminen-taloyhtiossa/yhtiokokous/</a:t>
            </a:r>
            <a:endParaRPr lang="fi-FI" sz="1000" dirty="0">
              <a:latin typeface="Open Sans" panose="020B0606030504020204" pitchFamily="34" charset="0"/>
              <a:ea typeface="Open Sans" panose="020B0606030504020204" pitchFamily="34" charset="0"/>
              <a:cs typeface="Open Sans" panose="020B0606030504020204" pitchFamily="34" charset="0"/>
            </a:endParaRPr>
          </a:p>
          <a:p>
            <a:pPr marL="0" indent="0">
              <a:lnSpc>
                <a:spcPct val="100000"/>
              </a:lnSpc>
              <a:buNone/>
            </a:pPr>
            <a:endParaRPr lang="fi-FI"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7" name="Title 1"/>
          <p:cNvSpPr txBox="1">
            <a:spLocks/>
          </p:cNvSpPr>
          <p:nvPr/>
        </p:nvSpPr>
        <p:spPr>
          <a:xfrm>
            <a:off x="519727" y="5248273"/>
            <a:ext cx="6520220" cy="485776"/>
          </a:xfrm>
          <a:prstGeom prst="rect">
            <a:avLst/>
          </a:prstGeom>
        </p:spPr>
        <p:txBody>
          <a:bodyPr vert="horz" lIns="91440" tIns="45720" rIns="91440" bIns="45720" rtlCol="0" anchor="ctr">
            <a:normAutofit/>
          </a:bodyPr>
          <a:lstStyle>
            <a:lvl1pPr algn="l" defTabSz="755934" rtl="0" eaLnBrk="1" latinLnBrk="0" hangingPunct="1">
              <a:lnSpc>
                <a:spcPct val="90000"/>
              </a:lnSpc>
              <a:spcBef>
                <a:spcPct val="0"/>
              </a:spcBef>
              <a:buNone/>
              <a:defRPr sz="3637" kern="1200">
                <a:solidFill>
                  <a:schemeClr val="tx1"/>
                </a:solidFill>
                <a:latin typeface="+mj-lt"/>
                <a:ea typeface="+mj-ea"/>
                <a:cs typeface="+mj-cs"/>
              </a:defRPr>
            </a:lvl1pPr>
          </a:lstStyle>
          <a:p>
            <a:r>
              <a:rPr lang="en-GB" sz="1600" dirty="0" err="1">
                <a:solidFill>
                  <a:srgbClr val="233342"/>
                </a:solidFill>
                <a:latin typeface="Montserrat ExtraBold" panose="00000900000000000000" pitchFamily="2" charset="0"/>
              </a:rPr>
              <a:t>Nyttiga</a:t>
            </a:r>
            <a:r>
              <a:rPr lang="en-GB" sz="1600" dirty="0">
                <a:solidFill>
                  <a:srgbClr val="233342"/>
                </a:solidFill>
                <a:latin typeface="Montserrat ExtraBold" panose="00000900000000000000" pitchFamily="2" charset="0"/>
              </a:rPr>
              <a:t> </a:t>
            </a:r>
            <a:r>
              <a:rPr lang="en-GB" sz="1600" dirty="0" err="1">
                <a:solidFill>
                  <a:srgbClr val="233342"/>
                </a:solidFill>
                <a:latin typeface="Montserrat ExtraBold" panose="00000900000000000000" pitchFamily="2" charset="0"/>
              </a:rPr>
              <a:t>länkar</a:t>
            </a:r>
            <a:endParaRPr lang="en-GB" sz="1600" dirty="0">
              <a:solidFill>
                <a:srgbClr val="233342"/>
              </a:solidFill>
              <a:latin typeface="Montserrat ExtraBold" panose="00000900000000000000" pitchFamily="2" charset="0"/>
            </a:endParaRPr>
          </a:p>
        </p:txBody>
      </p:sp>
      <p:sp>
        <p:nvSpPr>
          <p:cNvPr id="8" name="Content Placeholder 2"/>
          <p:cNvSpPr txBox="1">
            <a:spLocks/>
          </p:cNvSpPr>
          <p:nvPr/>
        </p:nvSpPr>
        <p:spPr>
          <a:xfrm>
            <a:off x="519727" y="5734049"/>
            <a:ext cx="6520220" cy="3785155"/>
          </a:xfrm>
          <a:prstGeom prst="rect">
            <a:avLst/>
          </a:prstGeom>
        </p:spPr>
        <p:txBody>
          <a:bodyPr vert="horz" lIns="91440" tIns="45720" rIns="91440" bIns="45720" rtlCol="0">
            <a:noAutofit/>
          </a:bodyPr>
          <a:lst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indent="0">
              <a:lnSpc>
                <a:spcPct val="100000"/>
              </a:lnSpc>
              <a:buNone/>
            </a:pPr>
            <a:r>
              <a:rPr lang="fi-FI" sz="1000" b="1" dirty="0" err="1">
                <a:latin typeface="Open Sans" panose="020B0606030504020204" pitchFamily="34" charset="0"/>
                <a:ea typeface="Open Sans" panose="020B0606030504020204" pitchFamily="34" charset="0"/>
                <a:cs typeface="Open Sans" panose="020B0606030504020204" pitchFamily="34" charset="0"/>
              </a:rPr>
              <a:t>Rådgivning</a:t>
            </a:r>
            <a:endParaRPr lang="fi-FI" sz="1000" b="1" dirty="0">
              <a:latin typeface="Open Sans" panose="020B0606030504020204" pitchFamily="34" charset="0"/>
              <a:ea typeface="Open Sans" panose="020B0606030504020204" pitchFamily="34" charset="0"/>
              <a:cs typeface="Open Sans" panose="020B0606030504020204" pitchFamily="34" charset="0"/>
            </a:endParaRPr>
          </a:p>
          <a:p>
            <a:pPr>
              <a:lnSpc>
                <a:spcPct val="100000"/>
              </a:lnSpc>
            </a:pPr>
            <a:r>
              <a:rPr lang="sv-SE" sz="1000" u="sng" dirty="0">
                <a:solidFill>
                  <a:schemeClr val="accent5"/>
                </a:solidFill>
                <a:latin typeface="Open Sans" panose="020B0606030504020204" pitchFamily="34" charset="0"/>
                <a:ea typeface="Open Sans" panose="020B0606030504020204" pitchFamily="34" charset="0"/>
                <a:cs typeface="Open Sans" panose="020B0606030504020204" pitchFamily="34" charset="0"/>
                <a:hlinkClick r:id="rId3"/>
              </a:rPr>
              <a:t>Energirådgivning för konsumenter</a:t>
            </a:r>
            <a:endParaRPr lang="sv-SE" sz="1000" u="sng" dirty="0">
              <a:solidFill>
                <a:schemeClr val="accent5"/>
              </a:solidFill>
              <a:latin typeface="Open Sans" panose="020B0606030504020204" pitchFamily="34" charset="0"/>
              <a:ea typeface="Open Sans" panose="020B0606030504020204" pitchFamily="34" charset="0"/>
              <a:cs typeface="Open Sans" panose="020B0606030504020204" pitchFamily="34" charset="0"/>
            </a:endParaRPr>
          </a:p>
          <a:p>
            <a:pPr>
              <a:lnSpc>
                <a:spcPct val="100000"/>
              </a:lnSpc>
            </a:pPr>
            <a:r>
              <a:rPr lang="sv-SE" sz="1000" u="sng" dirty="0">
                <a:solidFill>
                  <a:schemeClr val="accent5"/>
                </a:solidFill>
                <a:latin typeface="Open Sans" panose="020B0606030504020204" pitchFamily="34" charset="0"/>
                <a:ea typeface="Open Sans" panose="020B0606030504020204" pitchFamily="34" charset="0"/>
                <a:cs typeface="Open Sans" panose="020B0606030504020204" pitchFamily="34" charset="0"/>
                <a:hlinkClick r:id="rId4"/>
              </a:rPr>
              <a:t>Rådgivning för bostadsbolag</a:t>
            </a:r>
            <a:endParaRPr lang="sv-SE" sz="1000" u="sng" dirty="0">
              <a:solidFill>
                <a:schemeClr val="accent5"/>
              </a:solidFill>
              <a:latin typeface="Open Sans" panose="020B0606030504020204" pitchFamily="34" charset="0"/>
              <a:ea typeface="Open Sans" panose="020B0606030504020204" pitchFamily="34" charset="0"/>
              <a:cs typeface="Open Sans" panose="020B0606030504020204" pitchFamily="34" charset="0"/>
            </a:endParaRPr>
          </a:p>
          <a:p>
            <a:pPr marL="0" indent="0">
              <a:lnSpc>
                <a:spcPct val="100000"/>
              </a:lnSpc>
              <a:buNone/>
            </a:pPr>
            <a:endParaRPr lang="fi-FI" sz="1000" dirty="0">
              <a:latin typeface="Open Sans" panose="020B0606030504020204" pitchFamily="34" charset="0"/>
              <a:ea typeface="Open Sans" panose="020B0606030504020204" pitchFamily="34" charset="0"/>
              <a:cs typeface="Open Sans" panose="020B0606030504020204" pitchFamily="34" charset="0"/>
            </a:endParaRPr>
          </a:p>
          <a:p>
            <a:pPr marL="0" indent="0">
              <a:lnSpc>
                <a:spcPct val="100000"/>
              </a:lnSpc>
              <a:buNone/>
            </a:pPr>
            <a:r>
              <a:rPr lang="fi-FI" sz="1000" b="1" dirty="0" err="1">
                <a:latin typeface="Open Sans" panose="020B0606030504020204" pitchFamily="34" charset="0"/>
                <a:ea typeface="Open Sans" panose="020B0606030504020204" pitchFamily="34" charset="0"/>
                <a:cs typeface="Open Sans" panose="020B0606030504020204" pitchFamily="34" charset="0"/>
              </a:rPr>
              <a:t>Exempel</a:t>
            </a:r>
            <a:endParaRPr lang="fi-FI" sz="1000" b="1" dirty="0">
              <a:latin typeface="Open Sans" panose="020B0606030504020204" pitchFamily="34" charset="0"/>
              <a:ea typeface="Open Sans" panose="020B0606030504020204" pitchFamily="34" charset="0"/>
              <a:cs typeface="Open Sans" panose="020B0606030504020204" pitchFamily="34" charset="0"/>
            </a:endParaRPr>
          </a:p>
          <a:p>
            <a:pPr>
              <a:lnSpc>
                <a:spcPct val="100000"/>
              </a:lnSpc>
            </a:pPr>
            <a:r>
              <a:rPr lang="sv-SE" sz="1000" u="sng" dirty="0">
                <a:solidFill>
                  <a:schemeClr val="accent5"/>
                </a:solidFill>
                <a:latin typeface="Open Sans" panose="020B0606030504020204" pitchFamily="34" charset="0"/>
                <a:ea typeface="Open Sans" panose="020B0606030504020204" pitchFamily="34" charset="0"/>
                <a:cs typeface="Open Sans" panose="020B0606030504020204" pitchFamily="34" charset="0"/>
                <a:hlinkClick r:id="rId5"/>
              </a:rPr>
              <a:t>EU-GUGLE: energirenoveringar</a:t>
            </a:r>
            <a:endParaRPr lang="sv-SE" sz="1000" u="sng" dirty="0">
              <a:solidFill>
                <a:schemeClr val="accent5"/>
              </a:solidFill>
              <a:latin typeface="Open Sans" panose="020B0606030504020204" pitchFamily="34" charset="0"/>
              <a:ea typeface="Open Sans" panose="020B0606030504020204" pitchFamily="34" charset="0"/>
              <a:cs typeface="Open Sans" panose="020B0606030504020204" pitchFamily="34" charset="0"/>
            </a:endParaRPr>
          </a:p>
          <a:p>
            <a:pPr>
              <a:lnSpc>
                <a:spcPct val="100000"/>
              </a:lnSpc>
            </a:pPr>
            <a:r>
              <a:rPr lang="sv-SE" sz="1000" u="sng" dirty="0">
                <a:solidFill>
                  <a:schemeClr val="accent5"/>
                </a:solidFill>
                <a:latin typeface="Open Sans" panose="020B0606030504020204" pitchFamily="34" charset="0"/>
                <a:ea typeface="Open Sans" panose="020B0606030504020204" pitchFamily="34" charset="0"/>
                <a:cs typeface="Open Sans" panose="020B0606030504020204" pitchFamily="34" charset="0"/>
                <a:hlinkClick r:id="rId6"/>
              </a:rPr>
              <a:t>Ilmastokatu: guider och material</a:t>
            </a:r>
            <a:endParaRPr lang="sv-SE" sz="1000" u="sng" dirty="0">
              <a:solidFill>
                <a:schemeClr val="accent5"/>
              </a:solidFill>
              <a:latin typeface="Open Sans" panose="020B0606030504020204" pitchFamily="34" charset="0"/>
              <a:ea typeface="Open Sans" panose="020B0606030504020204" pitchFamily="34" charset="0"/>
              <a:cs typeface="Open Sans" panose="020B0606030504020204" pitchFamily="34" charset="0"/>
            </a:endParaRPr>
          </a:p>
          <a:p>
            <a:pPr marL="0" indent="0">
              <a:lnSpc>
                <a:spcPct val="100000"/>
              </a:lnSpc>
              <a:buNone/>
            </a:pPr>
            <a:endParaRPr lang="fi-FI" sz="1000" dirty="0">
              <a:latin typeface="Open Sans" panose="020B0606030504020204" pitchFamily="34" charset="0"/>
              <a:ea typeface="Open Sans" panose="020B0606030504020204" pitchFamily="34" charset="0"/>
              <a:cs typeface="Open Sans" panose="020B0606030504020204" pitchFamily="34" charset="0"/>
            </a:endParaRPr>
          </a:p>
          <a:p>
            <a:pPr marL="0" indent="0">
              <a:lnSpc>
                <a:spcPct val="100000"/>
              </a:lnSpc>
              <a:buNone/>
            </a:pPr>
            <a:r>
              <a:rPr lang="fi-FI" sz="1000" b="1" dirty="0" err="1">
                <a:latin typeface="Open Sans" panose="020B0606030504020204" pitchFamily="34" charset="0"/>
                <a:ea typeface="Open Sans" panose="020B0606030504020204" pitchFamily="34" charset="0"/>
                <a:cs typeface="Open Sans" panose="020B0606030504020204" pitchFamily="34" charset="0"/>
              </a:rPr>
              <a:t>Nyttiga</a:t>
            </a:r>
            <a:r>
              <a:rPr lang="fi-FI" sz="1000" b="1" dirty="0">
                <a:latin typeface="Open Sans" panose="020B0606030504020204" pitchFamily="34" charset="0"/>
                <a:ea typeface="Open Sans" panose="020B0606030504020204" pitchFamily="34" charset="0"/>
                <a:cs typeface="Open Sans" panose="020B0606030504020204" pitchFamily="34" charset="0"/>
              </a:rPr>
              <a:t> </a:t>
            </a:r>
            <a:r>
              <a:rPr lang="fi-FI" sz="1000" b="1" dirty="0" err="1">
                <a:latin typeface="Open Sans" panose="020B0606030504020204" pitchFamily="34" charset="0"/>
                <a:ea typeface="Open Sans" panose="020B0606030504020204" pitchFamily="34" charset="0"/>
                <a:cs typeface="Open Sans" panose="020B0606030504020204" pitchFamily="34" charset="0"/>
              </a:rPr>
              <a:t>webbplatser</a:t>
            </a:r>
            <a:endParaRPr lang="fi-FI" sz="1000" b="1" dirty="0">
              <a:latin typeface="Open Sans" panose="020B0606030504020204" pitchFamily="34" charset="0"/>
              <a:ea typeface="Open Sans" panose="020B0606030504020204" pitchFamily="34" charset="0"/>
              <a:cs typeface="Open Sans" panose="020B0606030504020204" pitchFamily="34" charset="0"/>
            </a:endParaRPr>
          </a:p>
          <a:p>
            <a:pPr>
              <a:lnSpc>
                <a:spcPct val="100000"/>
              </a:lnSpc>
            </a:pPr>
            <a:r>
              <a:rPr lang="fi-FI" sz="1000">
                <a:latin typeface="Open Sans" panose="020B0606030504020204" pitchFamily="34" charset="0"/>
                <a:ea typeface="Open Sans" panose="020B0606030504020204" pitchFamily="34" charset="0"/>
                <a:cs typeface="Open Sans" panose="020B0606030504020204" pitchFamily="34" charset="0"/>
                <a:hlinkClick r:id="rId7"/>
              </a:rPr>
              <a:t>http://uudista.fi/</a:t>
            </a:r>
            <a:r>
              <a:rPr lang="fi-FI" sz="1000">
                <a:latin typeface="Open Sans" panose="020B0606030504020204" pitchFamily="34" charset="0"/>
                <a:ea typeface="Open Sans" panose="020B0606030504020204" pitchFamily="34" charset="0"/>
                <a:cs typeface="Open Sans" panose="020B0606030504020204" pitchFamily="34" charset="0"/>
              </a:rPr>
              <a:t> </a:t>
            </a:r>
          </a:p>
          <a:p>
            <a:pPr>
              <a:lnSpc>
                <a:spcPct val="100000"/>
              </a:lnSpc>
            </a:pPr>
            <a:r>
              <a:rPr lang="fi-FI" sz="1000" u="sng" dirty="0" err="1">
                <a:solidFill>
                  <a:schemeClr val="accent5"/>
                </a:solidFill>
                <a:latin typeface="Open Sans" panose="020B0606030504020204" pitchFamily="34" charset="0"/>
                <a:ea typeface="Open Sans" panose="020B0606030504020204" pitchFamily="34" charset="0"/>
                <a:cs typeface="Open Sans" panose="020B0606030504020204" pitchFamily="34" charset="0"/>
                <a:hlinkClick r:id="rId8"/>
              </a:rPr>
              <a:t>Mögeltalkot</a:t>
            </a:r>
            <a:endParaRPr lang="fi-FI" sz="1000" u="sng" dirty="0">
              <a:solidFill>
                <a:schemeClr val="accent5"/>
              </a:solidFill>
              <a:latin typeface="Open Sans" panose="020B0606030504020204" pitchFamily="34" charset="0"/>
              <a:ea typeface="Open Sans" panose="020B0606030504020204" pitchFamily="34" charset="0"/>
              <a:cs typeface="Open Sans" panose="020B0606030504020204" pitchFamily="34" charset="0"/>
            </a:endParaRPr>
          </a:p>
          <a:p>
            <a:pPr>
              <a:lnSpc>
                <a:spcPct val="100000"/>
              </a:lnSpc>
            </a:pPr>
            <a:r>
              <a:rPr lang="fi-FI" sz="1000" u="sng" dirty="0">
                <a:solidFill>
                  <a:schemeClr val="accent5"/>
                </a:solidFill>
                <a:latin typeface="Open Sans" panose="020B0606030504020204" pitchFamily="34" charset="0"/>
                <a:ea typeface="Open Sans" panose="020B0606030504020204" pitchFamily="34" charset="0"/>
                <a:cs typeface="Open Sans" panose="020B0606030504020204" pitchFamily="34" charset="0"/>
                <a:hlinkClick r:id="rId9">
                  <a:extLst>
                    <a:ext uri="{A12FA001-AC4F-418D-AE19-62706E023703}">
                      <ahyp:hlinkClr xmlns:ahyp="http://schemas.microsoft.com/office/drawing/2018/hyperlinkcolor" val="tx"/>
                    </a:ext>
                  </a:extLst>
                </a:hlinkClick>
              </a:rPr>
              <a:t>Motiva</a:t>
            </a:r>
            <a:endParaRPr lang="fi-FI" sz="1000" u="sng" dirty="0">
              <a:solidFill>
                <a:schemeClr val="accent5"/>
              </a:solidFill>
              <a:latin typeface="Open Sans" panose="020B0606030504020204" pitchFamily="34" charset="0"/>
              <a:ea typeface="Open Sans" panose="020B0606030504020204" pitchFamily="34" charset="0"/>
              <a:cs typeface="Open Sans" panose="020B0606030504020204" pitchFamily="34" charset="0"/>
            </a:endParaRPr>
          </a:p>
          <a:p>
            <a:pPr>
              <a:lnSpc>
                <a:spcPct val="100000"/>
              </a:lnSpc>
            </a:pPr>
            <a:r>
              <a:rPr lang="fi-FI" sz="1000" u="sng" dirty="0">
                <a:solidFill>
                  <a:schemeClr val="accent5"/>
                </a:solidFill>
                <a:latin typeface="Open Sans" panose="020B0606030504020204" pitchFamily="34" charset="0"/>
                <a:ea typeface="Open Sans" panose="020B0606030504020204" pitchFamily="34" charset="0"/>
                <a:cs typeface="Open Sans" panose="020B0606030504020204" pitchFamily="34" charset="0"/>
                <a:hlinkClick r:id="rId10">
                  <a:extLst>
                    <a:ext uri="{A12FA001-AC4F-418D-AE19-62706E023703}">
                      <ahyp:hlinkClr xmlns:ahyp="http://schemas.microsoft.com/office/drawing/2018/hyperlinkcolor" val="tx"/>
                    </a:ext>
                  </a:extLst>
                </a:hlinkClick>
              </a:rPr>
              <a:t>Energiahukka.fi</a:t>
            </a:r>
            <a:endParaRPr lang="fi-FI" sz="1000" u="sng" dirty="0">
              <a:solidFill>
                <a:schemeClr val="accent5"/>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 name="Slide Number Placeholder 11"/>
          <p:cNvSpPr>
            <a:spLocks noGrp="1"/>
          </p:cNvSpPr>
          <p:nvPr>
            <p:ph type="sldNum" sz="quarter" idx="12"/>
          </p:nvPr>
        </p:nvSpPr>
        <p:spPr/>
        <p:txBody>
          <a:bodyPr/>
          <a:lstStyle/>
          <a:p>
            <a:fld id="{AA0C4E0D-2FB6-4DD6-9704-C7A2E0BC0870}" type="slidenum">
              <a:rPr lang="en-GB" smtClean="0"/>
              <a:t>7</a:t>
            </a:fld>
            <a:endParaRPr lang="en-GB"/>
          </a:p>
        </p:txBody>
      </p:sp>
    </p:spTree>
    <p:extLst>
      <p:ext uri="{BB962C8B-B14F-4D97-AF65-F5344CB8AC3E}">
        <p14:creationId xmlns:p14="http://schemas.microsoft.com/office/powerpoint/2010/main" val="28260468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Asiakirja" ma:contentTypeID="0x010100CA341CEA695BE4469AED5A4CE0E793DD" ma:contentTypeVersion="13" ma:contentTypeDescription="Luo uusi asiakirja." ma:contentTypeScope="" ma:versionID="bc7fb4877fadd2b70feae5d928b3a5b7">
  <xsd:schema xmlns:xsd="http://www.w3.org/2001/XMLSchema" xmlns:xs="http://www.w3.org/2001/XMLSchema" xmlns:p="http://schemas.microsoft.com/office/2006/metadata/properties" xmlns:ns2="97798e35-6295-4fad-99fc-4a7e545c8655" xmlns:ns3="a2c1fbe0-0553-4a4a-a204-fee0165615f9" targetNamespace="http://schemas.microsoft.com/office/2006/metadata/properties" ma:root="true" ma:fieldsID="042d507544c2f3307fa08180bdd50332" ns2:_="" ns3:_="">
    <xsd:import namespace="97798e35-6295-4fad-99fc-4a7e545c8655"/>
    <xsd:import namespace="a2c1fbe0-0553-4a4a-a204-fee0165615f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element ref="ns2:MediaLengthInSecond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798e35-6295-4fad-99fc-4a7e545c86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2c1fbe0-0553-4a4a-a204-fee0165615f9" elementFormDefault="qualified">
    <xsd:import namespace="http://schemas.microsoft.com/office/2006/documentManagement/types"/>
    <xsd:import namespace="http://schemas.microsoft.com/office/infopath/2007/PartnerControls"/>
    <xsd:element name="SharedWithUsers" ma:index="19"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Jakamisen tiedot"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38C5772-7B10-41AC-964D-9AF16F4C92F7}">
  <ds:schemaRefs>
    <ds:schemaRef ds:uri="http://schemas.microsoft.com/sharepoint/v3/contenttype/forms"/>
  </ds:schemaRefs>
</ds:datastoreItem>
</file>

<file path=customXml/itemProps2.xml><?xml version="1.0" encoding="utf-8"?>
<ds:datastoreItem xmlns:ds="http://schemas.openxmlformats.org/officeDocument/2006/customXml" ds:itemID="{0427F174-58A7-4BC6-A377-1C770106E42A}">
  <ds:schemaRefs>
    <ds:schemaRef ds:uri="http://schemas.microsoft.com/office/infopath/2007/PartnerControls"/>
    <ds:schemaRef ds:uri="http://purl.org/dc/terms/"/>
    <ds:schemaRef ds:uri="http://purl.org/dc/dcmitype/"/>
    <ds:schemaRef ds:uri="97798e35-6295-4fad-99fc-4a7e545c8655"/>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a2c1fbe0-0553-4a4a-a204-fee0165615f9"/>
    <ds:schemaRef ds:uri="http://www.w3.org/XML/1998/namespace"/>
  </ds:schemaRefs>
</ds:datastoreItem>
</file>

<file path=customXml/itemProps3.xml><?xml version="1.0" encoding="utf-8"?>
<ds:datastoreItem xmlns:ds="http://schemas.openxmlformats.org/officeDocument/2006/customXml" ds:itemID="{223B7D8D-555F-42B2-B289-6ECAA7A9FB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798e35-6295-4fad-99fc-4a7e545c8655"/>
    <ds:schemaRef ds:uri="a2c1fbe0-0553-4a4a-a204-fee0165615f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292</TotalTime>
  <Words>1828</Words>
  <Application>Microsoft Office PowerPoint</Application>
  <PresentationFormat>Mukautettu</PresentationFormat>
  <Paragraphs>155</Paragraphs>
  <Slides>7</Slides>
  <Notes>1</Notes>
  <HiddenSlides>0</HiddenSlides>
  <MMClips>0</MMClips>
  <ScaleCrop>false</ScaleCrop>
  <HeadingPairs>
    <vt:vector size="6" baseType="variant">
      <vt:variant>
        <vt:lpstr>Käytetyt fontit</vt:lpstr>
      </vt:variant>
      <vt:variant>
        <vt:i4>7</vt:i4>
      </vt:variant>
      <vt:variant>
        <vt:lpstr>Teema</vt:lpstr>
      </vt:variant>
      <vt:variant>
        <vt:i4>1</vt:i4>
      </vt:variant>
      <vt:variant>
        <vt:lpstr>Dian otsikot</vt:lpstr>
      </vt:variant>
      <vt:variant>
        <vt:i4>7</vt:i4>
      </vt:variant>
    </vt:vector>
  </HeadingPairs>
  <TitlesOfParts>
    <vt:vector size="15" baseType="lpstr">
      <vt:lpstr>Arial</vt:lpstr>
      <vt:lpstr>Calibri</vt:lpstr>
      <vt:lpstr>Calibri Light</vt:lpstr>
      <vt:lpstr>Courier New</vt:lpstr>
      <vt:lpstr>Montserrat ExtraBold</vt:lpstr>
      <vt:lpstr>Montserrat SemiBold</vt:lpstr>
      <vt:lpstr>Open Sans</vt:lpstr>
      <vt:lpstr>Office Theme</vt:lpstr>
      <vt:lpstr>Guide för genomförande  av energirenoveringar i bostadsbolag</vt:lpstr>
      <vt:lpstr>Planering av energirenovering</vt:lpstr>
      <vt:lpstr>Finansiering</vt:lpstr>
      <vt:lpstr>Rekommenderade energirenoveringar enligt åldersgrupp</vt:lpstr>
      <vt:lpstr>Rekommenderade energirenoveringar enligt åldersgrupp</vt:lpstr>
      <vt:lpstr>Rekommenderade energirenoveringar enligt åldersgrupp</vt:lpstr>
      <vt:lpstr>Anvisningar för hur man driver igenom ett renoveringsbeslut på bolagsstämman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Mika Telkkä</dc:creator>
  <cp:lastModifiedBy>Vuopponen Silva</cp:lastModifiedBy>
  <cp:revision>48</cp:revision>
  <dcterms:created xsi:type="dcterms:W3CDTF">2021-10-25T08:37:10Z</dcterms:created>
  <dcterms:modified xsi:type="dcterms:W3CDTF">2022-01-10T13:09:53Z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0x010100CA341CEA695BE4469AED5A4CE0E793DD</vt:lpwstr>
  </property>
</Properties>
</file>