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342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5" autoAdjust="0"/>
    <p:restoredTop sz="94651" autoAdjust="0"/>
  </p:normalViewPr>
  <p:slideViewPr>
    <p:cSldViewPr snapToGrid="0">
      <p:cViewPr varScale="1">
        <p:scale>
          <a:sx n="95" d="100"/>
          <a:sy n="95" d="100"/>
        </p:scale>
        <p:origin x="21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skio Markus" userId="0e8d0e56-8356-498c-b5d7-29601d216d6d" providerId="ADAL" clId="{9C129F5E-0F7C-469A-B30F-6D247724F514}"/>
    <pc:docChg chg="custSel modSld">
      <pc:chgData name="Raiskio Markus" userId="0e8d0e56-8356-498c-b5d7-29601d216d6d" providerId="ADAL" clId="{9C129F5E-0F7C-469A-B30F-6D247724F514}" dt="2021-12-16T08:20:50.973" v="58"/>
      <pc:docMkLst>
        <pc:docMk/>
      </pc:docMkLst>
      <pc:sldChg chg="modSp mod">
        <pc:chgData name="Raiskio Markus" userId="0e8d0e56-8356-498c-b5d7-29601d216d6d" providerId="ADAL" clId="{9C129F5E-0F7C-469A-B30F-6D247724F514}" dt="2021-12-16T08:16:59.995" v="21" actId="1076"/>
        <pc:sldMkLst>
          <pc:docMk/>
          <pc:sldMk cId="890997397" sldId="256"/>
        </pc:sldMkLst>
        <pc:spChg chg="mod">
          <ac:chgData name="Raiskio Markus" userId="0e8d0e56-8356-498c-b5d7-29601d216d6d" providerId="ADAL" clId="{9C129F5E-0F7C-469A-B30F-6D247724F514}" dt="2021-12-16T08:15:10.372" v="3"/>
          <ac:spMkLst>
            <pc:docMk/>
            <pc:sldMk cId="890997397" sldId="256"/>
            <ac:spMk id="2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6:59.995" v="21" actId="1076"/>
          <ac:spMkLst>
            <pc:docMk/>
            <pc:sldMk cId="890997397" sldId="256"/>
            <ac:spMk id="3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5:27.842" v="5" actId="20577"/>
          <ac:spMkLst>
            <pc:docMk/>
            <pc:sldMk cId="890997397" sldId="256"/>
            <ac:spMk id="4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4:38.562" v="0"/>
          <ac:spMkLst>
            <pc:docMk/>
            <pc:sldMk cId="890997397" sldId="256"/>
            <ac:spMk id="8" creationId="{00000000-0000-0000-0000-000000000000}"/>
          </ac:spMkLst>
        </pc:spChg>
      </pc:sldChg>
      <pc:sldChg chg="modSp mod">
        <pc:chgData name="Raiskio Markus" userId="0e8d0e56-8356-498c-b5d7-29601d216d6d" providerId="ADAL" clId="{9C129F5E-0F7C-469A-B30F-6D247724F514}" dt="2021-12-16T08:19:16.835" v="47" actId="20577"/>
        <pc:sldMkLst>
          <pc:docMk/>
          <pc:sldMk cId="3697158284" sldId="257"/>
        </pc:sldMkLst>
        <pc:spChg chg="mod">
          <ac:chgData name="Raiskio Markus" userId="0e8d0e56-8356-498c-b5d7-29601d216d6d" providerId="ADAL" clId="{9C129F5E-0F7C-469A-B30F-6D247724F514}" dt="2021-12-16T08:17:35.618" v="22"/>
          <ac:spMkLst>
            <pc:docMk/>
            <pc:sldMk cId="3697158284" sldId="257"/>
            <ac:spMk id="2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7:49.951" v="31" actId="27636"/>
          <ac:spMkLst>
            <pc:docMk/>
            <pc:sldMk cId="3697158284" sldId="257"/>
            <ac:spMk id="3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8:12.050" v="32"/>
          <ac:spMkLst>
            <pc:docMk/>
            <pc:sldMk cId="3697158284" sldId="257"/>
            <ac:spMk id="5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8:33.798" v="34"/>
          <ac:spMkLst>
            <pc:docMk/>
            <pc:sldMk cId="3697158284" sldId="257"/>
            <ac:spMk id="6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8:22.576" v="33"/>
          <ac:spMkLst>
            <pc:docMk/>
            <pc:sldMk cId="3697158284" sldId="257"/>
            <ac:spMk id="7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8:46.219" v="39" actId="20577"/>
          <ac:spMkLst>
            <pc:docMk/>
            <pc:sldMk cId="3697158284" sldId="257"/>
            <ac:spMk id="9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4:51.526" v="1"/>
          <ac:spMkLst>
            <pc:docMk/>
            <pc:sldMk cId="3697158284" sldId="257"/>
            <ac:spMk id="10" creationId="{94A768E5-2F0F-4699-ADE3-44007CA21D5D}"/>
          </ac:spMkLst>
        </pc:spChg>
        <pc:spChg chg="mod">
          <ac:chgData name="Raiskio Markus" userId="0e8d0e56-8356-498c-b5d7-29601d216d6d" providerId="ADAL" clId="{9C129F5E-0F7C-469A-B30F-6D247724F514}" dt="2021-12-16T08:19:02.287" v="40"/>
          <ac:spMkLst>
            <pc:docMk/>
            <pc:sldMk cId="3697158284" sldId="257"/>
            <ac:spMk id="13" creationId="{B30D7D0C-68B3-43B7-A8B8-880247ABD92E}"/>
          </ac:spMkLst>
        </pc:spChg>
        <pc:spChg chg="mod">
          <ac:chgData name="Raiskio Markus" userId="0e8d0e56-8356-498c-b5d7-29601d216d6d" providerId="ADAL" clId="{9C129F5E-0F7C-469A-B30F-6D247724F514}" dt="2021-12-16T08:19:16.835" v="47" actId="20577"/>
          <ac:spMkLst>
            <pc:docMk/>
            <pc:sldMk cId="3697158284" sldId="257"/>
            <ac:spMk id="14" creationId="{6B6E9C17-AE02-4F1B-B48E-F60B5E8880B1}"/>
          </ac:spMkLst>
        </pc:spChg>
      </pc:sldChg>
      <pc:sldChg chg="modSp mod">
        <pc:chgData name="Raiskio Markus" userId="0e8d0e56-8356-498c-b5d7-29601d216d6d" providerId="ADAL" clId="{9C129F5E-0F7C-469A-B30F-6D247724F514}" dt="2021-12-16T08:20:50.973" v="58"/>
        <pc:sldMkLst>
          <pc:docMk/>
          <pc:sldMk cId="3672916388" sldId="258"/>
        </pc:sldMkLst>
        <pc:spChg chg="mod">
          <ac:chgData name="Raiskio Markus" userId="0e8d0e56-8356-498c-b5d7-29601d216d6d" providerId="ADAL" clId="{9C129F5E-0F7C-469A-B30F-6D247724F514}" dt="2021-12-16T08:19:30.649" v="48"/>
          <ac:spMkLst>
            <pc:docMk/>
            <pc:sldMk cId="3672916388" sldId="258"/>
            <ac:spMk id="2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9:45.347" v="54" actId="20577"/>
          <ac:spMkLst>
            <pc:docMk/>
            <pc:sldMk cId="3672916388" sldId="258"/>
            <ac:spMk id="3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20:04.721" v="55"/>
          <ac:spMkLst>
            <pc:docMk/>
            <pc:sldMk cId="3672916388" sldId="258"/>
            <ac:spMk id="5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20:42.250" v="57"/>
          <ac:spMkLst>
            <pc:docMk/>
            <pc:sldMk cId="3672916388" sldId="258"/>
            <ac:spMk id="6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20:13.527" v="56"/>
          <ac:spMkLst>
            <pc:docMk/>
            <pc:sldMk cId="3672916388" sldId="258"/>
            <ac:spMk id="7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20:50.973" v="58"/>
          <ac:spMkLst>
            <pc:docMk/>
            <pc:sldMk cId="3672916388" sldId="258"/>
            <ac:spMk id="9" creationId="{00000000-0000-0000-0000-000000000000}"/>
          </ac:spMkLst>
        </pc:spChg>
        <pc:spChg chg="mod">
          <ac:chgData name="Raiskio Markus" userId="0e8d0e56-8356-498c-b5d7-29601d216d6d" providerId="ADAL" clId="{9C129F5E-0F7C-469A-B30F-6D247724F514}" dt="2021-12-16T08:14:55.590" v="2"/>
          <ac:spMkLst>
            <pc:docMk/>
            <pc:sldMk cId="3672916388" sldId="258"/>
            <ac:spMk id="10" creationId="{94A768E5-2F0F-4699-ADE3-44007CA21D5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A637-D823-42AA-847C-74C086B45F7E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D265E-5454-4B76-943D-31F0ECA48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374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4AF5B-9728-42CE-83B5-C878D4CA8BB6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26D59-4C20-462E-A896-24D5CECCF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612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4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AA2-52A7-4B12-8960-E190721FDE85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3C5D-4C36-41A3-A798-8D931C8D4BB3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45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A8B1-0575-443F-A36F-69A8D9F8A389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5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85D-91BD-4CE2-BDA7-6839A1DCA0A2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0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5FE-EA05-4D0E-9F52-D86D43E6A2A1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6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B463-5572-46EC-99E1-8684408D40D7}" type="datetime1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5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4979-FFB8-4BCE-9CC9-D4150A1A91D2}" type="datetime1">
              <a:rPr lang="en-GB" smtClean="0"/>
              <a:t>29/12/2021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6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378F-70C1-4CC0-AF0C-BDEDB48C1E6A}" type="datetime1">
              <a:rPr lang="en-GB" smtClean="0"/>
              <a:t>29/12/2021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21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BCB0-8BC1-4A47-898D-96D6F8DB8AC5}" type="datetime1">
              <a:rPr lang="en-GB" smtClean="0"/>
              <a:t>29/12/2021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3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28E8-1198-4F66-ADA1-FC3B6F2316F4}" type="datetime1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1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32EA-A3AB-4F3C-A68D-1E9B432AECD0}" type="datetime1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E8BA4-CBC9-4C5B-8A4F-8472D77DD69D}" type="datetime1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4E0D-2FB6-4DD6-9704-C7A2E0BC0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00" y="1777038"/>
            <a:ext cx="6500872" cy="1252411"/>
          </a:xfrm>
        </p:spPr>
        <p:txBody>
          <a:bodyPr>
            <a:normAutofit/>
          </a:bodyPr>
          <a:lstStyle/>
          <a:p>
            <a:pPr algn="r"/>
            <a:r>
              <a:rPr lang="sv-SE" sz="2800" dirty="0">
                <a:solidFill>
                  <a:schemeClr val="bg1"/>
                </a:solidFill>
                <a:latin typeface="Montserrat ExtraBold" panose="00000900000000000000" pitchFamily="2" charset="0"/>
              </a:rPr>
              <a:t>Klimatvänlig skolmat och Skolmat 2030</a:t>
            </a:r>
            <a:endParaRPr lang="en-GB" sz="2800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546" y="4777740"/>
            <a:ext cx="3966250" cy="462915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60000"/>
              </a:lnSpc>
            </a:pPr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Här hittar ni färdiga anvisningar för hur ni steg för steg kan ta i bruk modellen. Med hjälp av stegen är det enkelt att börja tillämpa modellen. </a:t>
            </a:r>
          </a:p>
          <a:p>
            <a:pPr algn="l">
              <a:lnSpc>
                <a:spcPct val="160000"/>
              </a:lnSpc>
            </a:pPr>
            <a:endParaRPr lang="en-GB" sz="1600" b="1" dirty="0">
              <a:solidFill>
                <a:srgbClr val="233342"/>
              </a:solidFill>
              <a:latin typeface="Montserrat ExtraBold" panose="000009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GB" sz="1700" b="1" dirty="0" err="1">
                <a:solidFill>
                  <a:srgbClr val="233342"/>
                </a:solidFill>
                <a:latin typeface="Montserrat ExtraBold" panose="000009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Anvisningarnas</a:t>
            </a:r>
            <a:r>
              <a:rPr lang="en-GB" sz="1700" b="1" dirty="0">
                <a:solidFill>
                  <a:srgbClr val="233342"/>
                </a:solidFill>
                <a:latin typeface="Montserrat ExtraBold" panose="000009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700" b="1" dirty="0" err="1">
                <a:solidFill>
                  <a:srgbClr val="233342"/>
                </a:solidFill>
                <a:latin typeface="Montserrat ExtraBold" panose="000009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innehåll</a:t>
            </a:r>
            <a:r>
              <a:rPr lang="en-GB" sz="1700" b="1" dirty="0">
                <a:solidFill>
                  <a:srgbClr val="233342"/>
                </a:solidFill>
                <a:latin typeface="Montserrat ExtraBold" panose="000009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pPr algn="l"/>
            <a:endParaRPr lang="fi-FI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fi-FI" sz="1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Anvisningarnas</a:t>
            </a:r>
            <a:r>
              <a:rPr lang="fi-FI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i-FI" sz="1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innehåll</a:t>
            </a:r>
            <a:r>
              <a:rPr lang="fi-FI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pPr algn="l"/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	Granskning av materialet i 	informationspaketet för 	</a:t>
            </a:r>
            <a:r>
              <a:rPr lang="sv-SE" sz="1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måltidstjänsterna</a:t>
            </a:r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l"/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	Överenskommelse om att testa 	matsedeln </a:t>
            </a:r>
          </a:p>
          <a:p>
            <a:pPr algn="l"/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	Planering och införande av matsedeln </a:t>
            </a:r>
          </a:p>
          <a:p>
            <a:pPr algn="l"/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	Kampanjer </a:t>
            </a:r>
          </a:p>
          <a:p>
            <a:pPr algn="l"/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	Insamling av respons </a:t>
            </a:r>
          </a:p>
          <a:p>
            <a:pPr algn="l"/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	Fortsatt utveckling och förankring </a:t>
            </a:r>
          </a:p>
          <a:p>
            <a:pPr algn="l"/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	Kort rapportering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8600" y="2962661"/>
            <a:ext cx="6481822" cy="4949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1200" dirty="0">
                <a:solidFill>
                  <a:schemeClr val="bg1"/>
                </a:solidFill>
                <a:latin typeface="Montserrat SemiBold" panose="00000700000000000000" pitchFamily="2" charset="0"/>
              </a:rPr>
              <a:t>Anvisningar för </a:t>
            </a:r>
            <a:r>
              <a:rPr lang="sv-SE" sz="1200" dirty="0" err="1">
                <a:solidFill>
                  <a:schemeClr val="bg1"/>
                </a:solidFill>
                <a:latin typeface="Montserrat SemiBold" panose="00000700000000000000" pitchFamily="2" charset="0"/>
              </a:rPr>
              <a:t>måltidstjänster</a:t>
            </a:r>
            <a:r>
              <a:rPr lang="sv-SE" sz="1200" dirty="0">
                <a:solidFill>
                  <a:schemeClr val="bg1"/>
                </a:solidFill>
                <a:latin typeface="Montserrat SemiBold" panose="00000700000000000000" pitchFamily="2" charset="0"/>
              </a:rPr>
              <a:t> om införandet </a:t>
            </a:r>
          </a:p>
          <a:p>
            <a:pPr algn="r"/>
            <a:r>
              <a:rPr lang="sv-SE" sz="1200" dirty="0">
                <a:solidFill>
                  <a:schemeClr val="bg1"/>
                </a:solidFill>
                <a:latin typeface="Montserrat SemiBold" panose="00000700000000000000" pitchFamily="2" charset="0"/>
              </a:rPr>
              <a:t>av verksamhetsmodellen</a:t>
            </a:r>
            <a:endParaRPr lang="en-GB" sz="1200" dirty="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1546" y="186740"/>
            <a:ext cx="6995663" cy="320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600" spc="300" dirty="0">
                <a:solidFill>
                  <a:schemeClr val="bg1"/>
                </a:solidFill>
                <a:latin typeface="Montserrat SemiBold" panose="00000700000000000000" pitchFamily="2" charset="0"/>
              </a:rPr>
              <a:t>KLIMATVÄNLIG SKOLMAT  |  KLIMATVÄNLIG SKOLMAT OCH MODELLEN SKOLMAT 2030</a:t>
            </a:r>
            <a:endParaRPr lang="en-GB" sz="600" spc="300" dirty="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9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4A768E5-2F0F-4699-ADE3-44007CA21D5D}"/>
              </a:ext>
            </a:extLst>
          </p:cNvPr>
          <p:cNvSpPr txBox="1">
            <a:spLocks/>
          </p:cNvSpPr>
          <p:nvPr/>
        </p:nvSpPr>
        <p:spPr>
          <a:xfrm>
            <a:off x="241546" y="186740"/>
            <a:ext cx="6995663" cy="320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600" spc="300" dirty="0">
                <a:solidFill>
                  <a:schemeClr val="bg1"/>
                </a:solidFill>
                <a:latin typeface="Montserrat SemiBold" panose="00000700000000000000" pitchFamily="2" charset="0"/>
              </a:rPr>
              <a:t>KLIMATVÄNLIG SKOLMAT  |  KLIMATVÄNLIG SKOLMAT OCH MODELLEN SKOLMAT 2030</a:t>
            </a:r>
            <a:endParaRPr lang="en-GB" sz="600" spc="300" dirty="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1178842"/>
            <a:ext cx="6520219" cy="497558"/>
          </a:xfrm>
        </p:spPr>
        <p:txBody>
          <a:bodyPr>
            <a:noAutofit/>
          </a:bodyPr>
          <a:lstStyle/>
          <a:p>
            <a:r>
              <a:rPr lang="sv-SE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1. Granskning av materialet i informationspaketet för </a:t>
            </a:r>
            <a:r>
              <a:rPr lang="sv-SE" sz="1600" dirty="0" err="1">
                <a:solidFill>
                  <a:srgbClr val="233342"/>
                </a:solidFill>
                <a:latin typeface="Montserrat ExtraBold" panose="00000900000000000000" pitchFamily="2" charset="0"/>
              </a:rPr>
              <a:t>måltidstjänsterna</a:t>
            </a:r>
            <a:r>
              <a:rPr lang="sv-SE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 </a:t>
            </a:r>
            <a:endParaRPr lang="en-GB" sz="1600" dirty="0">
              <a:solidFill>
                <a:srgbClr val="233342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7" y="1799944"/>
            <a:ext cx="6520220" cy="18567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Personalen inom </a:t>
            </a:r>
            <a:r>
              <a:rPr lang="sv-S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måltidstjänsterna</a:t>
            </a: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bör tillsammans bekanta sig med modellen Skolmat 2030 med hjälp av </a:t>
            </a:r>
            <a:r>
              <a:rPr lang="sv-S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Prezi</a:t>
            </a: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¬-presentationen och broschyren Skolmat i framtiden. Broschyren finns i det färdiga materialet. </a:t>
            </a:r>
          </a:p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Bekanta er också med informationspaketet Klimatvänlig skolmat, som informerar om hur personalen inom </a:t>
            </a:r>
            <a:r>
              <a:rPr lang="sv-S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måltidstjänsterna</a:t>
            </a: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påverkar utsläppen i sin verksamhet och hur utsläppen kan minskas. Informationspaket finns i det färdiga materialet. </a:t>
            </a:r>
          </a:p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Diskutera tillsammans vilka tankar materialet väcker bland personalen.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9727" y="3635367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2. Överenskommelse om att testa matsedeln </a:t>
            </a:r>
            <a:endParaRPr lang="en-GB" sz="1600" dirty="0">
              <a:solidFill>
                <a:srgbClr val="233342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9727" y="4132926"/>
            <a:ext cx="6520220" cy="109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 överens med lärarna och den övriga personalen om när den klimatvänliga matsedeln eller delar av den ska testas i skolan, vilket slags samarbete som ska göras i anslutning till den och hur man ska informera om den i skolan och i hemmen. 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9727" y="5159580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3. Planering och införande av matsedeln </a:t>
            </a:r>
            <a:endParaRPr lang="en-GB" sz="1600" dirty="0">
              <a:solidFill>
                <a:srgbClr val="233342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9727" y="5657139"/>
            <a:ext cx="6520220" cy="1334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början kan ni förnya till exempel 2–3 måltider i Matsedeln som halverar klimatpåverkan och sedan steg för steg införa den förnyade sexveckorsmatsedeln. </a:t>
            </a:r>
          </a:p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 kan kopiera matsedeln direkt från broschyren Skolmat i framtiden, som finns i det färdiga materialet.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30D7D0C-68B3-43B7-A8B8-880247ABD92E}"/>
              </a:ext>
            </a:extLst>
          </p:cNvPr>
          <p:cNvSpPr txBox="1">
            <a:spLocks/>
          </p:cNvSpPr>
          <p:nvPr/>
        </p:nvSpPr>
        <p:spPr>
          <a:xfrm>
            <a:off x="519727" y="7037096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4. </a:t>
            </a:r>
            <a:r>
              <a:rPr lang="en-GB" sz="1600" dirty="0" err="1">
                <a:solidFill>
                  <a:srgbClr val="233342"/>
                </a:solidFill>
                <a:latin typeface="Montserrat ExtraBold" panose="00000900000000000000" pitchFamily="2" charset="0"/>
              </a:rPr>
              <a:t>Kampanjer</a:t>
            </a:r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B6E9C17-AE02-4F1B-B48E-F60B5E8880B1}"/>
              </a:ext>
            </a:extLst>
          </p:cNvPr>
          <p:cNvSpPr txBox="1">
            <a:spLocks/>
          </p:cNvSpPr>
          <p:nvPr/>
        </p:nvSpPr>
        <p:spPr>
          <a:xfrm>
            <a:off x="519727" y="7534655"/>
            <a:ext cx="6520220" cy="1695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Bedriv kampanjer i skolan och i skolans matsal om försöket med klimatvänlig matsedel tillsammans med lärarna, eleverna och den övriga personalen. </a:t>
            </a:r>
          </a:p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Utnyttja det modellens färdiga material i kampanjerna. </a:t>
            </a:r>
          </a:p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Informera i mån av möjlighet om kampanjerna även i hemmen.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5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4A768E5-2F0F-4699-ADE3-44007CA21D5D}"/>
              </a:ext>
            </a:extLst>
          </p:cNvPr>
          <p:cNvSpPr txBox="1">
            <a:spLocks/>
          </p:cNvSpPr>
          <p:nvPr/>
        </p:nvSpPr>
        <p:spPr>
          <a:xfrm>
            <a:off x="241546" y="186740"/>
            <a:ext cx="6995663" cy="320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600" spc="300" dirty="0">
                <a:solidFill>
                  <a:schemeClr val="bg1"/>
                </a:solidFill>
                <a:latin typeface="Montserrat SemiBold" panose="00000700000000000000" pitchFamily="2" charset="0"/>
              </a:rPr>
              <a:t>KLIMATVÄNLIG SKOLMAT  |  KLIMATVÄNLIG SKOLMAT OCH MODELLEN SKOLMAT 2030</a:t>
            </a:r>
            <a:endParaRPr lang="en-GB" sz="600" spc="300" dirty="0">
              <a:solidFill>
                <a:schemeClr val="bg1"/>
              </a:solidFill>
              <a:latin typeface="Montserrat SemiBold" panose="000007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1140742"/>
            <a:ext cx="6520219" cy="355275"/>
          </a:xfrm>
        </p:spPr>
        <p:txBody>
          <a:bodyPr>
            <a:noAutofit/>
          </a:bodyPr>
          <a:lstStyle/>
          <a:p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5. </a:t>
            </a:r>
            <a:r>
              <a:rPr lang="en-GB" sz="1600" dirty="0" err="1">
                <a:solidFill>
                  <a:srgbClr val="233342"/>
                </a:solidFill>
                <a:latin typeface="Montserrat ExtraBold" panose="00000900000000000000" pitchFamily="2" charset="0"/>
              </a:rPr>
              <a:t>Insamling</a:t>
            </a:r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 </a:t>
            </a:r>
            <a:r>
              <a:rPr lang="en-GB" sz="1600" dirty="0" err="1">
                <a:solidFill>
                  <a:srgbClr val="233342"/>
                </a:solidFill>
                <a:latin typeface="Montserrat ExtraBold" panose="00000900000000000000" pitchFamily="2" charset="0"/>
              </a:rPr>
              <a:t>av</a:t>
            </a:r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 </a:t>
            </a:r>
            <a:r>
              <a:rPr lang="en-GB" sz="1600" dirty="0" err="1">
                <a:solidFill>
                  <a:srgbClr val="233342"/>
                </a:solidFill>
                <a:latin typeface="Montserrat ExtraBold" panose="00000900000000000000" pitchFamily="2" charset="0"/>
              </a:rPr>
              <a:t>respons</a:t>
            </a:r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7" y="1580870"/>
            <a:ext cx="6520220" cy="11337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tnyttja</a:t>
            </a: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färdiga smakpanelsmallar och samla in respons från eleverna, lärarna och den övriga personalen om försöket med hjälp av bland annat en </a:t>
            </a:r>
            <a:r>
              <a:rPr lang="sv-S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Kahoot</a:t>
            </a: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-enkät. (Anvisning för hur du använder </a:t>
            </a:r>
            <a:r>
              <a:rPr lang="sv-S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Kahoot</a:t>
            </a: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finns här)</a:t>
            </a:r>
          </a:p>
          <a:p>
            <a:pPr>
              <a:lnSpc>
                <a:spcPct val="150000"/>
              </a:lnSpc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Smakpanelsmallar och Responsmall 1 (mall till </a:t>
            </a:r>
            <a:r>
              <a:rPr lang="sv-S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Kahoot</a:t>
            </a: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-enkät 1) finns i det färdiga materialet.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9727" y="2644767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6. Fortsatt utveckling och förankring </a:t>
            </a:r>
            <a:endParaRPr lang="en-GB" sz="1600" dirty="0">
              <a:solidFill>
                <a:srgbClr val="233342"/>
              </a:solidFill>
              <a:latin typeface="Montserrat ExtraBold" panose="000009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9727" y="3142326"/>
            <a:ext cx="6520220" cy="109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Utveckla matsedlarna så att de blir mer klimatvänliga och börja använda de inlärda kunskaperna i skolbespisningen. </a:t>
            </a:r>
            <a:endParaRPr lang="en-GB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9727" y="3959430"/>
            <a:ext cx="6520220" cy="49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7. </a:t>
            </a:r>
            <a:r>
              <a:rPr lang="en-GB" sz="1600" dirty="0" err="1">
                <a:solidFill>
                  <a:srgbClr val="233342"/>
                </a:solidFill>
                <a:latin typeface="Montserrat ExtraBold" panose="00000900000000000000" pitchFamily="2" charset="0"/>
              </a:rPr>
              <a:t>Kort</a:t>
            </a:r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 </a:t>
            </a:r>
            <a:r>
              <a:rPr lang="en-GB" sz="1600" dirty="0" err="1">
                <a:solidFill>
                  <a:srgbClr val="233342"/>
                </a:solidFill>
                <a:latin typeface="Montserrat ExtraBold" panose="00000900000000000000" pitchFamily="2" charset="0"/>
              </a:rPr>
              <a:t>rapportering</a:t>
            </a:r>
            <a:r>
              <a:rPr lang="en-GB" sz="1600" dirty="0">
                <a:solidFill>
                  <a:srgbClr val="233342"/>
                </a:solidFill>
                <a:latin typeface="Montserrat ExtraBold" panose="00000900000000000000" pitchFamily="2" charset="0"/>
              </a:rPr>
              <a:t>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9727" y="4456989"/>
            <a:ext cx="6520220" cy="1026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Rapportera kort om försöket till cheferna inom </a:t>
            </a:r>
            <a:r>
              <a:rPr lang="sv-SE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måltidstjänsterna</a:t>
            </a:r>
            <a:r>
              <a:rPr lang="sv-SE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och kommunens ansvarsperson för hållbar utveckling/klimatfrågor. </a:t>
            </a:r>
            <a:r>
              <a:rPr lang="sv-SE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Rapporteringsmall 1 finns i det färdiga materialet.</a:t>
            </a:r>
            <a:endParaRPr lang="fi-FI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4E0D-2FB6-4DD6-9704-C7A2E0BC087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1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A341CEA695BE4469AED5A4CE0E793DD" ma:contentTypeVersion="11" ma:contentTypeDescription="Luo uusi asiakirja." ma:contentTypeScope="" ma:versionID="fc56bcd4c9b38debed9c821f89862279">
  <xsd:schema xmlns:xsd="http://www.w3.org/2001/XMLSchema" xmlns:xs="http://www.w3.org/2001/XMLSchema" xmlns:p="http://schemas.microsoft.com/office/2006/metadata/properties" xmlns:ns2="97798e35-6295-4fad-99fc-4a7e545c8655" targetNamespace="http://schemas.microsoft.com/office/2006/metadata/properties" ma:root="true" ma:fieldsID="70669f4ac9fb101b1bd9c58689aaf0b8" ns2:_="">
    <xsd:import namespace="97798e35-6295-4fad-99fc-4a7e545c86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798e35-6295-4fad-99fc-4a7e545c86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AA0B02-D65B-40DE-A735-D21D71B66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798e35-6295-4fad-99fc-4a7e545c86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222389-0C64-4AAB-8B8F-4F09D4BA1A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225B8E-2C66-4653-B9F2-212C9EC2B63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462</Words>
  <Application>Microsoft Office PowerPoint</Application>
  <PresentationFormat>Custom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Montserrat ExtraBold</vt:lpstr>
      <vt:lpstr>Montserrat SemiBold</vt:lpstr>
      <vt:lpstr>Open Sans</vt:lpstr>
      <vt:lpstr>Office Theme</vt:lpstr>
      <vt:lpstr>Klimatvänlig skolmat och Skolmat 2030</vt:lpstr>
      <vt:lpstr>1. Granskning av materialet i informationspaketet för måltidstjänsterna </vt:lpstr>
      <vt:lpstr>5. Insamling av respons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 Telkkä</dc:creator>
  <cp:lastModifiedBy>Telkkä Mika Veli Santeri</cp:lastModifiedBy>
  <cp:revision>38</cp:revision>
  <dcterms:created xsi:type="dcterms:W3CDTF">2021-10-25T08:37:10Z</dcterms:created>
  <dcterms:modified xsi:type="dcterms:W3CDTF">2021-12-29T07:56:55Z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0x010100CA341CEA695BE4469AED5A4CE0E793DD</vt:lpwstr>
  </property>
</Properties>
</file>