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8"/>
  </p:notesMasterIdLst>
  <p:handoutMasterIdLst>
    <p:handoutMasterId r:id="rId9"/>
  </p:handoutMasterIdLst>
  <p:sldIdLst>
    <p:sldId id="256" r:id="rId5"/>
    <p:sldId id="257" r:id="rId6"/>
    <p:sldId id="258" r:id="rId7"/>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2"/>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436809-A195-4095-AF3C-30F9B483EB6E}" v="1" dt="2022-03-11T13:02:01.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5" autoAdjust="0"/>
    <p:restoredTop sz="94651" autoAdjust="0"/>
  </p:normalViewPr>
  <p:slideViewPr>
    <p:cSldViewPr snapToGrid="0">
      <p:cViewPr varScale="1">
        <p:scale>
          <a:sx n="70" d="100"/>
          <a:sy n="70" d="100"/>
        </p:scale>
        <p:origin x="32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iskio Markus" userId="0e8d0e56-8356-498c-b5d7-29601d216d6d" providerId="ADAL" clId="{54E68A12-D343-45A9-9D10-A81F0EF05233}"/>
    <pc:docChg chg="undo custSel modSld">
      <pc:chgData name="Raiskio Markus" userId="0e8d0e56-8356-498c-b5d7-29601d216d6d" providerId="ADAL" clId="{54E68A12-D343-45A9-9D10-A81F0EF05233}" dt="2021-12-16T11:49:19.054" v="125" actId="20577"/>
      <pc:docMkLst>
        <pc:docMk/>
      </pc:docMkLst>
      <pc:sldChg chg="modSp mod">
        <pc:chgData name="Raiskio Markus" userId="0e8d0e56-8356-498c-b5d7-29601d216d6d" providerId="ADAL" clId="{54E68A12-D343-45A9-9D10-A81F0EF05233}" dt="2021-12-16T11:39:54.806" v="5"/>
        <pc:sldMkLst>
          <pc:docMk/>
          <pc:sldMk cId="890997397" sldId="256"/>
        </pc:sldMkLst>
        <pc:spChg chg="mod">
          <ac:chgData name="Raiskio Markus" userId="0e8d0e56-8356-498c-b5d7-29601d216d6d" providerId="ADAL" clId="{54E68A12-D343-45A9-9D10-A81F0EF05233}" dt="2021-12-16T11:39:21.183" v="2" actId="1076"/>
          <ac:spMkLst>
            <pc:docMk/>
            <pc:sldMk cId="890997397" sldId="256"/>
            <ac:spMk id="2" creationId="{00000000-0000-0000-0000-000000000000}"/>
          </ac:spMkLst>
        </pc:spChg>
        <pc:spChg chg="mod">
          <ac:chgData name="Raiskio Markus" userId="0e8d0e56-8356-498c-b5d7-29601d216d6d" providerId="ADAL" clId="{54E68A12-D343-45A9-9D10-A81F0EF05233}" dt="2021-12-16T11:39:54.806" v="5"/>
          <ac:spMkLst>
            <pc:docMk/>
            <pc:sldMk cId="890997397" sldId="256"/>
            <ac:spMk id="3" creationId="{00000000-0000-0000-0000-000000000000}"/>
          </ac:spMkLst>
        </pc:spChg>
        <pc:spChg chg="mod">
          <ac:chgData name="Raiskio Markus" userId="0e8d0e56-8356-498c-b5d7-29601d216d6d" providerId="ADAL" clId="{54E68A12-D343-45A9-9D10-A81F0EF05233}" dt="2021-12-16T11:39:36.673" v="4"/>
          <ac:spMkLst>
            <pc:docMk/>
            <pc:sldMk cId="890997397" sldId="256"/>
            <ac:spMk id="4" creationId="{00000000-0000-0000-0000-000000000000}"/>
          </ac:spMkLst>
        </pc:spChg>
        <pc:spChg chg="mod">
          <ac:chgData name="Raiskio Markus" userId="0e8d0e56-8356-498c-b5d7-29601d216d6d" providerId="ADAL" clId="{54E68A12-D343-45A9-9D10-A81F0EF05233}" dt="2021-12-16T11:39:04.258" v="0"/>
          <ac:spMkLst>
            <pc:docMk/>
            <pc:sldMk cId="890997397" sldId="256"/>
            <ac:spMk id="6" creationId="{00000000-0000-0000-0000-000000000000}"/>
          </ac:spMkLst>
        </pc:spChg>
      </pc:sldChg>
      <pc:sldChg chg="modSp mod">
        <pc:chgData name="Raiskio Markus" userId="0e8d0e56-8356-498c-b5d7-29601d216d6d" providerId="ADAL" clId="{54E68A12-D343-45A9-9D10-A81F0EF05233}" dt="2021-12-16T11:46:33.800" v="82"/>
        <pc:sldMkLst>
          <pc:docMk/>
          <pc:sldMk cId="3697158284" sldId="257"/>
        </pc:sldMkLst>
        <pc:spChg chg="mod">
          <ac:chgData name="Raiskio Markus" userId="0e8d0e56-8356-498c-b5d7-29601d216d6d" providerId="ADAL" clId="{54E68A12-D343-45A9-9D10-A81F0EF05233}" dt="2021-12-16T11:40:23.165" v="6"/>
          <ac:spMkLst>
            <pc:docMk/>
            <pc:sldMk cId="3697158284" sldId="257"/>
            <ac:spMk id="2" creationId="{00000000-0000-0000-0000-000000000000}"/>
          </ac:spMkLst>
        </pc:spChg>
        <pc:spChg chg="mod">
          <ac:chgData name="Raiskio Markus" userId="0e8d0e56-8356-498c-b5d7-29601d216d6d" providerId="ADAL" clId="{54E68A12-D343-45A9-9D10-A81F0EF05233}" dt="2021-12-16T11:42:30.878" v="37" actId="255"/>
          <ac:spMkLst>
            <pc:docMk/>
            <pc:sldMk cId="3697158284" sldId="257"/>
            <ac:spMk id="3" creationId="{00000000-0000-0000-0000-000000000000}"/>
          </ac:spMkLst>
        </pc:spChg>
        <pc:spChg chg="mod">
          <ac:chgData name="Raiskio Markus" userId="0e8d0e56-8356-498c-b5d7-29601d216d6d" providerId="ADAL" clId="{54E68A12-D343-45A9-9D10-A81F0EF05233}" dt="2021-12-16T11:45:16.584" v="65"/>
          <ac:spMkLst>
            <pc:docMk/>
            <pc:sldMk cId="3697158284" sldId="257"/>
            <ac:spMk id="6" creationId="{00000000-0000-0000-0000-000000000000}"/>
          </ac:spMkLst>
        </pc:spChg>
        <pc:spChg chg="mod">
          <ac:chgData name="Raiskio Markus" userId="0e8d0e56-8356-498c-b5d7-29601d216d6d" providerId="ADAL" clId="{54E68A12-D343-45A9-9D10-A81F0EF05233}" dt="2021-12-16T11:46:00.790" v="81" actId="255"/>
          <ac:spMkLst>
            <pc:docMk/>
            <pc:sldMk cId="3697158284" sldId="257"/>
            <ac:spMk id="9" creationId="{00000000-0000-0000-0000-000000000000}"/>
          </ac:spMkLst>
        </pc:spChg>
        <pc:spChg chg="mod">
          <ac:chgData name="Raiskio Markus" userId="0e8d0e56-8356-498c-b5d7-29601d216d6d" providerId="ADAL" clId="{54E68A12-D343-45A9-9D10-A81F0EF05233}" dt="2021-12-16T11:43:03.413" v="40"/>
          <ac:spMkLst>
            <pc:docMk/>
            <pc:sldMk cId="3697158284" sldId="257"/>
            <ac:spMk id="10" creationId="{8C020C2D-4BE2-496C-AEE3-D50DB4A32C9D}"/>
          </ac:spMkLst>
        </pc:spChg>
        <pc:spChg chg="mod">
          <ac:chgData name="Raiskio Markus" userId="0e8d0e56-8356-498c-b5d7-29601d216d6d" providerId="ADAL" clId="{54E68A12-D343-45A9-9D10-A81F0EF05233}" dt="2021-12-16T11:46:33.800" v="82"/>
          <ac:spMkLst>
            <pc:docMk/>
            <pc:sldMk cId="3697158284" sldId="257"/>
            <ac:spMk id="11" creationId="{00000000-0000-0000-0000-000000000000}"/>
          </ac:spMkLst>
        </pc:spChg>
        <pc:spChg chg="mod">
          <ac:chgData name="Raiskio Markus" userId="0e8d0e56-8356-498c-b5d7-29601d216d6d" providerId="ADAL" clId="{54E68A12-D343-45A9-9D10-A81F0EF05233}" dt="2021-12-16T11:44:55.658" v="64" actId="12"/>
          <ac:spMkLst>
            <pc:docMk/>
            <pc:sldMk cId="3697158284" sldId="257"/>
            <ac:spMk id="13" creationId="{C308B6FF-2CDC-40AA-9D9F-A1690F1C6502}"/>
          </ac:spMkLst>
        </pc:spChg>
      </pc:sldChg>
      <pc:sldChg chg="modSp mod">
        <pc:chgData name="Raiskio Markus" userId="0e8d0e56-8356-498c-b5d7-29601d216d6d" providerId="ADAL" clId="{54E68A12-D343-45A9-9D10-A81F0EF05233}" dt="2021-12-16T11:49:19.054" v="125" actId="20577"/>
        <pc:sldMkLst>
          <pc:docMk/>
          <pc:sldMk cId="1293013214" sldId="258"/>
        </pc:sldMkLst>
        <pc:spChg chg="mod">
          <ac:chgData name="Raiskio Markus" userId="0e8d0e56-8356-498c-b5d7-29601d216d6d" providerId="ADAL" clId="{54E68A12-D343-45A9-9D10-A81F0EF05233}" dt="2021-12-16T11:46:51.818" v="86"/>
          <ac:spMkLst>
            <pc:docMk/>
            <pc:sldMk cId="1293013214" sldId="258"/>
            <ac:spMk id="2" creationId="{00000000-0000-0000-0000-000000000000}"/>
          </ac:spMkLst>
        </pc:spChg>
        <pc:spChg chg="mod">
          <ac:chgData name="Raiskio Markus" userId="0e8d0e56-8356-498c-b5d7-29601d216d6d" providerId="ADAL" clId="{54E68A12-D343-45A9-9D10-A81F0EF05233}" dt="2021-12-16T11:48:06.677" v="99" actId="20577"/>
          <ac:spMkLst>
            <pc:docMk/>
            <pc:sldMk cId="1293013214" sldId="258"/>
            <ac:spMk id="3" creationId="{00000000-0000-0000-0000-000000000000}"/>
          </ac:spMkLst>
        </pc:spChg>
        <pc:spChg chg="mod">
          <ac:chgData name="Raiskio Markus" userId="0e8d0e56-8356-498c-b5d7-29601d216d6d" providerId="ADAL" clId="{54E68A12-D343-45A9-9D10-A81F0EF05233}" dt="2021-12-16T11:48:47.076" v="107"/>
          <ac:spMkLst>
            <pc:docMk/>
            <pc:sldMk cId="1293013214" sldId="258"/>
            <ac:spMk id="6" creationId="{00000000-0000-0000-0000-000000000000}"/>
          </ac:spMkLst>
        </pc:spChg>
        <pc:spChg chg="mod">
          <ac:chgData name="Raiskio Markus" userId="0e8d0e56-8356-498c-b5d7-29601d216d6d" providerId="ADAL" clId="{54E68A12-D343-45A9-9D10-A81F0EF05233}" dt="2021-12-16T11:49:19.054" v="125" actId="20577"/>
          <ac:spMkLst>
            <pc:docMk/>
            <pc:sldMk cId="1293013214" sldId="258"/>
            <ac:spMk id="9" creationId="{00000000-0000-0000-0000-000000000000}"/>
          </ac:spMkLst>
        </pc:spChg>
        <pc:spChg chg="mod">
          <ac:chgData name="Raiskio Markus" userId="0e8d0e56-8356-498c-b5d7-29601d216d6d" providerId="ADAL" clId="{54E68A12-D343-45A9-9D10-A81F0EF05233}" dt="2021-12-16T11:48:55.589" v="108"/>
          <ac:spMkLst>
            <pc:docMk/>
            <pc:sldMk cId="1293013214" sldId="258"/>
            <ac:spMk id="10" creationId="{8C020C2D-4BE2-496C-AEE3-D50DB4A32C9D}"/>
          </ac:spMkLst>
        </pc:spChg>
        <pc:spChg chg="mod">
          <ac:chgData name="Raiskio Markus" userId="0e8d0e56-8356-498c-b5d7-29601d216d6d" providerId="ADAL" clId="{54E68A12-D343-45A9-9D10-A81F0EF05233}" dt="2021-12-16T11:46:36.778" v="83"/>
          <ac:spMkLst>
            <pc:docMk/>
            <pc:sldMk cId="1293013214" sldId="258"/>
            <ac:spMk id="11" creationId="{00000000-0000-0000-0000-000000000000}"/>
          </ac:spMkLst>
        </pc:spChg>
        <pc:spChg chg="mod">
          <ac:chgData name="Raiskio Markus" userId="0e8d0e56-8356-498c-b5d7-29601d216d6d" providerId="ADAL" clId="{54E68A12-D343-45A9-9D10-A81F0EF05233}" dt="2021-12-16T11:48:28.444" v="106" actId="12"/>
          <ac:spMkLst>
            <pc:docMk/>
            <pc:sldMk cId="1293013214" sldId="258"/>
            <ac:spMk id="13" creationId="{C308B6FF-2CDC-40AA-9D9F-A1690F1C6502}"/>
          </ac:spMkLst>
        </pc:spChg>
      </pc:sldChg>
    </pc:docChg>
  </pc:docChgLst>
  <pc:docChgLst>
    <pc:chgData name="Kuusipalo Tiina" userId="85756671-2572-41be-b500-04bb013d399d" providerId="ADAL" clId="{DB436809-A195-4095-AF3C-30F9B483EB6E}"/>
    <pc:docChg chg="custSel modSld">
      <pc:chgData name="Kuusipalo Tiina" userId="85756671-2572-41be-b500-04bb013d399d" providerId="ADAL" clId="{DB436809-A195-4095-AF3C-30F9B483EB6E}" dt="2022-03-11T13:01:53.913" v="0" actId="3626"/>
      <pc:docMkLst>
        <pc:docMk/>
      </pc:docMkLst>
      <pc:sldChg chg="modSp mod">
        <pc:chgData name="Kuusipalo Tiina" userId="85756671-2572-41be-b500-04bb013d399d" providerId="ADAL" clId="{DB436809-A195-4095-AF3C-30F9B483EB6E}" dt="2022-03-11T13:01:53.913" v="0" actId="3626"/>
        <pc:sldMkLst>
          <pc:docMk/>
          <pc:sldMk cId="1293013214" sldId="258"/>
        </pc:sldMkLst>
        <pc:spChg chg="mod">
          <ac:chgData name="Kuusipalo Tiina" userId="85756671-2572-41be-b500-04bb013d399d" providerId="ADAL" clId="{DB436809-A195-4095-AF3C-30F9B483EB6E}" dt="2022-03-11T13:01:53.913" v="0" actId="3626"/>
          <ac:spMkLst>
            <pc:docMk/>
            <pc:sldMk cId="1293013214" sldId="25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11/03/2022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11/03/2022</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16AA2-52A7-4B12-8960-E190721FDE85}"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33C5D-4C36-41A3-A798-8D931C8D4BB3}"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EA8B1-0575-443F-A36F-69A8D9F8A389}"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8785D-91BD-4CE2-BDA7-6839A1DCA0A2}"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B463-5572-46EC-99E1-8684408D40D7}"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E4979-FFB8-4BCE-9CC9-D4150A1A91D2}" type="datetime1">
              <a:rPr lang="en-GB" smtClean="0"/>
              <a:t>11/03/2022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D6378F-70C1-4CC0-AF0C-BDEDB48C1E6A}" type="datetime1">
              <a:rPr lang="en-GB" smtClean="0"/>
              <a:t>11/03/2022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11/03/2022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11/03/2022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view.24mags.com/mobilev/064755b052d00cadef73205a55c593#/page=2" TargetMode="External"/><Relationship Id="rId2" Type="http://schemas.openxmlformats.org/officeDocument/2006/relationships/hyperlink" Target="https://areena.yle.fi/1-4673159" TargetMode="External"/><Relationship Id="rId1" Type="http://schemas.openxmlformats.org/officeDocument/2006/relationships/slideLayout" Target="../slideLayouts/slideLayout2.xml"/><Relationship Id="rId4" Type="http://schemas.openxmlformats.org/officeDocument/2006/relationships/hyperlink" Target="https://www.kuntaliitto.fi/yhdyskunnat-ja-ymparisto/ymparisto/kiertotalous/kuntien-kiertotaloustarpit/turku"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avainlippu.suomalainentyo.fi/test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6337" y="1759933"/>
            <a:ext cx="6500872" cy="865842"/>
          </a:xfrm>
        </p:spPr>
        <p:txBody>
          <a:bodyPr>
            <a:normAutofit/>
          </a:bodyPr>
          <a:lstStyle/>
          <a:p>
            <a:pPr algn="r"/>
            <a:r>
              <a:rPr lang="sv-SE" sz="2800" dirty="0">
                <a:solidFill>
                  <a:schemeClr val="bg1"/>
                </a:solidFill>
                <a:latin typeface="Montserrat ExtraBold" panose="00000900000000000000" pitchFamily="2" charset="0"/>
              </a:rPr>
              <a:t>Lektions-/</a:t>
            </a:r>
            <a:r>
              <a:rPr lang="sv-SE" sz="2800">
                <a:solidFill>
                  <a:schemeClr val="bg1"/>
                </a:solidFill>
                <a:latin typeface="Montserrat ExtraBold" panose="00000900000000000000" pitchFamily="2" charset="0"/>
              </a:rPr>
              <a:t>verkstadsämnen </a:t>
            </a:r>
            <a:br>
              <a:rPr lang="sv-SE" sz="2800">
                <a:solidFill>
                  <a:schemeClr val="bg1"/>
                </a:solidFill>
                <a:latin typeface="Montserrat ExtraBold" panose="00000900000000000000" pitchFamily="2" charset="0"/>
              </a:rPr>
            </a:br>
            <a:r>
              <a:rPr lang="sv-SE" sz="2800">
                <a:solidFill>
                  <a:schemeClr val="bg1"/>
                </a:solidFill>
                <a:latin typeface="Montserrat ExtraBold" panose="00000900000000000000" pitchFamily="2" charset="0"/>
              </a:rPr>
              <a:t>för </a:t>
            </a:r>
            <a:r>
              <a:rPr lang="sv-SE" sz="2800" dirty="0">
                <a:solidFill>
                  <a:schemeClr val="bg1"/>
                </a:solidFill>
                <a:latin typeface="Montserrat ExtraBold" panose="00000900000000000000" pitchFamily="2" charset="0"/>
              </a:rPr>
              <a:t>årskurserna 1–6</a:t>
            </a:r>
            <a:endParaRPr lang="en-GB" sz="2800" dirty="0">
              <a:solidFill>
                <a:schemeClr val="bg1"/>
              </a:solidFill>
              <a:latin typeface="Montserrat ExtraBold" panose="00000900000000000000" pitchFamily="2" charset="0"/>
            </a:endParaRPr>
          </a:p>
        </p:txBody>
      </p:sp>
      <p:sp>
        <p:nvSpPr>
          <p:cNvPr id="3" name="Subtitle 2"/>
          <p:cNvSpPr>
            <a:spLocks noGrp="1"/>
          </p:cNvSpPr>
          <p:nvPr>
            <p:ph type="subTitle" idx="1"/>
          </p:nvPr>
        </p:nvSpPr>
        <p:spPr>
          <a:xfrm>
            <a:off x="529550" y="5648030"/>
            <a:ext cx="4061500" cy="2581379"/>
          </a:xfrm>
        </p:spPr>
        <p:txBody>
          <a:bodyPr>
            <a:normAutofit/>
          </a:bodyPr>
          <a:lstStyle/>
          <a:p>
            <a:pPr algn="l">
              <a:lnSpc>
                <a:spcPct val="150000"/>
              </a:lnSpc>
            </a:pPr>
            <a:r>
              <a:rPr lang="sv-SE" sz="1200" dirty="0">
                <a:solidFill>
                  <a:srgbClr val="233342"/>
                </a:solidFill>
                <a:latin typeface="Open Sans" panose="020B0606030504020204" pitchFamily="34" charset="0"/>
                <a:ea typeface="Open Sans" panose="020B0606030504020204" pitchFamily="34" charset="0"/>
                <a:cs typeface="Open Sans" panose="020B0606030504020204" pitchFamily="34" charset="0"/>
              </a:rPr>
              <a:t>Syftet med lektionerna/verkstäderna i anslutning till Mot en </a:t>
            </a:r>
            <a:r>
              <a:rPr lang="sv-SE" sz="12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Zero</a:t>
            </a:r>
            <a:r>
              <a:rPr lang="sv-SE" sz="1200" dirty="0">
                <a:solidFill>
                  <a:srgbClr val="233342"/>
                </a:solidFill>
                <a:latin typeface="Open Sans" panose="020B0606030504020204" pitchFamily="34" charset="0"/>
                <a:ea typeface="Open Sans" panose="020B0606030504020204" pitchFamily="34" charset="0"/>
                <a:cs typeface="Open Sans" panose="020B0606030504020204" pitchFamily="34" charset="0"/>
              </a:rPr>
              <a:t> Waste-skola är att förbereda eleverna och lärarna för ämnet </a:t>
            </a:r>
            <a:r>
              <a:rPr lang="sv-SE" sz="12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Zero</a:t>
            </a:r>
            <a:r>
              <a:rPr lang="sv-SE" sz="1200" dirty="0">
                <a:solidFill>
                  <a:srgbClr val="233342"/>
                </a:solidFill>
                <a:latin typeface="Open Sans" panose="020B0606030504020204" pitchFamily="34" charset="0"/>
                <a:ea typeface="Open Sans" panose="020B0606030504020204" pitchFamily="34" charset="0"/>
                <a:cs typeface="Open Sans" panose="020B0606030504020204" pitchFamily="34" charset="0"/>
              </a:rPr>
              <a:t> Waste. Därefter är det enkelt att börja eftersträva en skola med mindre avfall och ett mer hållbart tillvägagångssätt.</a:t>
            </a:r>
            <a:endParaRPr lang="en-GB"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736337" y="2533567"/>
            <a:ext cx="6481822" cy="350086"/>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r"/>
            <a:r>
              <a:rPr lang="sv-SE" sz="1200" dirty="0">
                <a:solidFill>
                  <a:schemeClr val="bg1"/>
                </a:solidFill>
                <a:latin typeface="Montserrat SemiBold" panose="00000700000000000000" pitchFamily="2" charset="0"/>
              </a:rPr>
              <a:t>Verksamhetsmodellen Mot en </a:t>
            </a:r>
            <a:r>
              <a:rPr lang="sv-SE" sz="1200" dirty="0" err="1">
                <a:solidFill>
                  <a:schemeClr val="bg1"/>
                </a:solidFill>
                <a:latin typeface="Montserrat SemiBold" panose="00000700000000000000" pitchFamily="2" charset="0"/>
              </a:rPr>
              <a:t>Zero</a:t>
            </a:r>
            <a:r>
              <a:rPr lang="sv-SE" sz="1200" dirty="0">
                <a:solidFill>
                  <a:schemeClr val="bg1"/>
                </a:solidFill>
                <a:latin typeface="Montserrat SemiBold" panose="00000700000000000000" pitchFamily="2" charset="0"/>
              </a:rPr>
              <a:t> Waste-skola</a:t>
            </a:r>
            <a:endParaRPr lang="en-GB" sz="1200" dirty="0">
              <a:solidFill>
                <a:schemeClr val="bg1"/>
              </a:solidFill>
              <a:latin typeface="Montserrat SemiBold" panose="00000700000000000000" pitchFamily="2" charset="0"/>
            </a:endParaRPr>
          </a:p>
        </p:txBody>
      </p:sp>
      <p:sp>
        <p:nvSpPr>
          <p:cNvPr id="6"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MOT EN ZERO WASTE-SKOLA  |  LEKTIONS-/VERKSTADSÄMNEN FÖR ÅRSKURSERNA 1–6</a:t>
            </a:r>
            <a:endParaRPr lang="en-GB" sz="600" spc="300" dirty="0">
              <a:solidFill>
                <a:schemeClr val="bg1"/>
              </a:solidFill>
              <a:latin typeface="Montserrat SemiBold" panose="00000700000000000000" pitchFamily="2" charset="0"/>
            </a:endParaRPr>
          </a:p>
        </p:txBody>
      </p:sp>
    </p:spTree>
    <p:extLst>
      <p:ext uri="{BB962C8B-B14F-4D97-AF65-F5344CB8AC3E}">
        <p14:creationId xmlns:p14="http://schemas.microsoft.com/office/powerpoint/2010/main" val="89099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MOT EN ZERO WASTE-SKOLA  |  LEKTIONS-/VERKSTADSÄMNEN FÖR ÅRSKURSERNA 1–6</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sv-SE" sz="1600" dirty="0">
                <a:solidFill>
                  <a:srgbClr val="233342"/>
                </a:solidFill>
                <a:latin typeface="Montserrat ExtraBold" panose="00000900000000000000" pitchFamily="2" charset="0"/>
              </a:rPr>
              <a:t>Vad händer med avfallet efter sortering?</a:t>
            </a:r>
            <a:endParaRPr lang="en-GB" sz="1600" dirty="0">
              <a:solidFill>
                <a:srgbClr val="233342"/>
              </a:solidFill>
              <a:latin typeface="Montserrat ExtraBold" panose="00000900000000000000" pitchFamily="2" charset="0"/>
            </a:endParaRPr>
          </a:p>
        </p:txBody>
      </p:sp>
      <p:sp>
        <p:nvSpPr>
          <p:cNvPr id="3" name="Content Placeholder 2"/>
          <p:cNvSpPr>
            <a:spLocks noGrp="1"/>
          </p:cNvSpPr>
          <p:nvPr>
            <p:ph idx="1"/>
          </p:nvPr>
        </p:nvSpPr>
        <p:spPr>
          <a:xfrm>
            <a:off x="519727" y="1676120"/>
            <a:ext cx="6520220" cy="2591080"/>
          </a:xfrm>
        </p:spPr>
        <p:txBody>
          <a:bodyPr>
            <a:noAutofit/>
          </a:bodyPr>
          <a:lstStyle/>
          <a:p>
            <a:pPr marL="0" indent="0">
              <a:lnSpc>
                <a:spcPct val="150000"/>
              </a:lnSpc>
              <a:buNone/>
            </a:pPr>
            <a:r>
              <a:rPr lang="sv-SE" sz="900" dirty="0">
                <a:latin typeface="Open Sans" panose="020B0606030504020204" pitchFamily="34" charset="0"/>
                <a:ea typeface="Open Sans" panose="020B0606030504020204" pitchFamily="34" charset="0"/>
                <a:cs typeface="Open Sans" panose="020B0606030504020204" pitchFamily="34" charset="0"/>
              </a:rPr>
              <a:t>Undersök och ta reda på var de olika avfallsfraktionerna (blandavfall, bioavfall, metall, glas, kartong, papper osv.) hamnar och vad man gör av dem. Till exempel metall går till återvinning och blir till nya metallprodukter.</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Information om det egna området fås ofta på nätet eller genom att intervjua experter (tips finns i avsnittet om samarbetspartner i materialet).</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Klassen kan delas in i grupper och varje grupp kan få en avfallsfraktion som de söker information om. </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Information motiverar! När du vet vad som händer med avfallet känns det klokt att återvinna.</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Utarbeta affischer utifrån undersökningarna och resultaten och sätt upp dem på skolans väggar så att alla kan ta del av resultaten.</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Tips! Se dokumentären </a:t>
            </a:r>
            <a:r>
              <a:rPr lang="sv-SE" sz="900" dirty="0">
                <a:latin typeface="Open Sans" panose="020B0606030504020204" pitchFamily="34" charset="0"/>
                <a:ea typeface="Open Sans" panose="020B0606030504020204" pitchFamily="34" charset="0"/>
                <a:cs typeface="Open Sans" panose="020B0606030504020204" pitchFamily="34" charset="0"/>
                <a:hlinkClick r:id="rId2"/>
              </a:rPr>
              <a:t>”Vad händer med avfallet” </a:t>
            </a:r>
            <a:r>
              <a:rPr lang="sv-SE" sz="900" dirty="0">
                <a:latin typeface="Open Sans" panose="020B0606030504020204" pitchFamily="34" charset="0"/>
                <a:ea typeface="Open Sans" panose="020B0606030504020204" pitchFamily="34" charset="0"/>
                <a:cs typeface="Open Sans" panose="020B0606030504020204" pitchFamily="34" charset="0"/>
              </a:rPr>
              <a:t>i </a:t>
            </a:r>
            <a:r>
              <a:rPr lang="sv-SE" sz="900" dirty="0" err="1">
                <a:latin typeface="Open Sans" panose="020B0606030504020204" pitchFamily="34" charset="0"/>
                <a:ea typeface="Open Sans" panose="020B0606030504020204" pitchFamily="34" charset="0"/>
                <a:cs typeface="Open Sans" panose="020B0606030504020204" pitchFamily="34" charset="0"/>
              </a:rPr>
              <a:t>Yle</a:t>
            </a:r>
            <a:r>
              <a:rPr lang="sv-SE" sz="900" dirty="0">
                <a:latin typeface="Open Sans" panose="020B0606030504020204" pitchFamily="34" charset="0"/>
                <a:ea typeface="Open Sans" panose="020B0606030504020204" pitchFamily="34" charset="0"/>
                <a:cs typeface="Open Sans" panose="020B0606030504020204" pitchFamily="34" charset="0"/>
              </a:rPr>
              <a:t> Arenan.</a:t>
            </a:r>
            <a:endParaRPr lang="fi-FI"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Title 1">
            <a:extLst>
              <a:ext uri="{FF2B5EF4-FFF2-40B4-BE49-F238E27FC236}">
                <a16:creationId xmlns:a16="http://schemas.microsoft.com/office/drawing/2014/main" id="{8C020C2D-4BE2-496C-AEE3-D50DB4A32C9D}"/>
              </a:ext>
            </a:extLst>
          </p:cNvPr>
          <p:cNvSpPr txBox="1">
            <a:spLocks/>
          </p:cNvSpPr>
          <p:nvPr/>
        </p:nvSpPr>
        <p:spPr>
          <a:xfrm>
            <a:off x="519727" y="4278802"/>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sv-SE" sz="1600" dirty="0">
                <a:solidFill>
                  <a:srgbClr val="233342"/>
                </a:solidFill>
                <a:latin typeface="Montserrat ExtraBold" panose="00000900000000000000" pitchFamily="2" charset="0"/>
              </a:rPr>
              <a:t>Bekanta er med återvinning och cirkulär ekonomi</a:t>
            </a:r>
            <a:endParaRPr lang="en-GB" sz="1600" dirty="0">
              <a:solidFill>
                <a:srgbClr val="233342"/>
              </a:solidFill>
              <a:latin typeface="Montserrat ExtraBold" panose="00000900000000000000" pitchFamily="2" charset="0"/>
            </a:endParaRPr>
          </a:p>
        </p:txBody>
      </p:sp>
      <p:sp>
        <p:nvSpPr>
          <p:cNvPr id="13" name="Content Placeholder 2">
            <a:extLst>
              <a:ext uri="{FF2B5EF4-FFF2-40B4-BE49-F238E27FC236}">
                <a16:creationId xmlns:a16="http://schemas.microsoft.com/office/drawing/2014/main" id="{C308B6FF-2CDC-40AA-9D9F-A1690F1C6502}"/>
              </a:ext>
            </a:extLst>
          </p:cNvPr>
          <p:cNvSpPr txBox="1">
            <a:spLocks/>
          </p:cNvSpPr>
          <p:nvPr/>
        </p:nvSpPr>
        <p:spPr>
          <a:xfrm>
            <a:off x="519727" y="4776360"/>
            <a:ext cx="6520220" cy="1367265"/>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sv-SE" sz="900" dirty="0">
                <a:latin typeface="Open Sans" panose="020B0606030504020204" pitchFamily="34" charset="0"/>
                <a:ea typeface="Open Sans" panose="020B0606030504020204" pitchFamily="34" charset="0"/>
                <a:cs typeface="Open Sans" panose="020B0606030504020204" pitchFamily="34" charset="0"/>
              </a:rPr>
              <a:t>Bekanta er med cirkulär ekonomi och fundera på vad och hur man kan återvinna i skolan. </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hlinkClick r:id="rId3"/>
              </a:rPr>
              <a:t>Överlevarens guide </a:t>
            </a:r>
            <a:r>
              <a:rPr lang="sv-SE" sz="900" dirty="0">
                <a:latin typeface="Open Sans" panose="020B0606030504020204" pitchFamily="34" charset="0"/>
                <a:ea typeface="Open Sans" panose="020B0606030504020204" pitchFamily="34" charset="0"/>
                <a:cs typeface="Open Sans" panose="020B0606030504020204" pitchFamily="34" charset="0"/>
              </a:rPr>
              <a:t>– Hur alla kan hjälpa jorden med små gärningar.</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Återvinning av utrustning och material: </a:t>
            </a:r>
            <a:r>
              <a:rPr lang="sv-SE" sz="900" dirty="0">
                <a:latin typeface="Open Sans" panose="020B0606030504020204" pitchFamily="34" charset="0"/>
                <a:ea typeface="Open Sans" panose="020B0606030504020204" pitchFamily="34" charset="0"/>
                <a:cs typeface="Open Sans" panose="020B0606030504020204" pitchFamily="34" charset="0"/>
                <a:hlinkClick r:id="rId4"/>
              </a:rPr>
              <a:t>Återvinning av utrustning mellan stadens enheter minskar behovet av att köpa nytt.</a:t>
            </a:r>
            <a:endParaRPr lang="sv-SE"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519727" y="6235905"/>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GB" sz="1600" dirty="0" err="1">
                <a:solidFill>
                  <a:srgbClr val="233342"/>
                </a:solidFill>
                <a:latin typeface="Montserrat ExtraBold" panose="00000900000000000000" pitchFamily="2" charset="0"/>
              </a:rPr>
              <a:t>Onödighetsutställning</a:t>
            </a:r>
            <a:endParaRPr lang="en-GB" sz="1600" dirty="0">
              <a:solidFill>
                <a:srgbClr val="233342"/>
              </a:solidFill>
              <a:latin typeface="Montserrat ExtraBold" panose="00000900000000000000" pitchFamily="2" charset="0"/>
            </a:endParaRPr>
          </a:p>
        </p:txBody>
      </p:sp>
      <p:sp>
        <p:nvSpPr>
          <p:cNvPr id="9" name="Content Placeholder 2"/>
          <p:cNvSpPr txBox="1">
            <a:spLocks/>
          </p:cNvSpPr>
          <p:nvPr/>
        </p:nvSpPr>
        <p:spPr>
          <a:xfrm>
            <a:off x="519727" y="6733463"/>
            <a:ext cx="6520220" cy="3090541"/>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sv-SE" sz="900" dirty="0">
                <a:latin typeface="Open Sans" panose="020B0606030504020204" pitchFamily="34" charset="0"/>
                <a:ea typeface="Open Sans" panose="020B0606030504020204" pitchFamily="34" charset="0"/>
                <a:cs typeface="Open Sans" panose="020B0606030504020204" pitchFamily="34" charset="0"/>
              </a:rPr>
              <a:t>Ordna en onödighetsutställning i ett gemensamt utrymme i skolan.</a:t>
            </a:r>
          </a:p>
          <a:p>
            <a:pPr marL="0" indent="0">
              <a:lnSpc>
                <a:spcPct val="150000"/>
              </a:lnSpc>
              <a:buNone/>
            </a:pPr>
            <a:endParaRPr lang="sv-SE" sz="9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Ta med en onödig pryl från hemmet till utställningen (onödighet = något som är onödigt, onyttigt, obegripligt eller störande. Den har även skadliga miljökonsekvenser.).</a:t>
            </a:r>
          </a:p>
          <a:p>
            <a:pPr lvl="1">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Ta reda på i hemmet varför prylen är onödig för just er.</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Diskutera i grupper vilka slags onödigheter man inte bör köpa alternativt ge bort eller få som present.</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Samla ihop svaren för var och en av prylarna och visa dem på utställningen.</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Alla klasserna får bekanta sig med utställningen.</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Tillverka till slut ett eget presentkort av återvunnet material där presenten inte är någon ”materiell present” (tips finns i materialets länkar). Presenten kan ges på en födelse- eller namnsdag, </a:t>
            </a:r>
            <a:r>
              <a:rPr lang="sv-SE" sz="900" dirty="0" err="1">
                <a:latin typeface="Open Sans" panose="020B0606030504020204" pitchFamily="34" charset="0"/>
                <a:ea typeface="Open Sans" panose="020B0606030504020204" pitchFamily="34" charset="0"/>
                <a:cs typeface="Open Sans" panose="020B0606030504020204" pitchFamily="34" charset="0"/>
              </a:rPr>
              <a:t>vändagen</a:t>
            </a:r>
            <a:r>
              <a:rPr lang="sv-SE" sz="900" dirty="0">
                <a:latin typeface="Open Sans" panose="020B0606030504020204" pitchFamily="34" charset="0"/>
                <a:ea typeface="Open Sans" panose="020B0606030504020204" pitchFamily="34" charset="0"/>
                <a:cs typeface="Open Sans" panose="020B0606030504020204" pitchFamily="34" charset="0"/>
              </a:rPr>
              <a:t>, mors eller fars dag, som julklapp och så vidare.</a:t>
            </a:r>
          </a:p>
        </p:txBody>
      </p:sp>
      <p:sp>
        <p:nvSpPr>
          <p:cNvPr id="12" name="Slide Number Placeholder 11"/>
          <p:cNvSpPr>
            <a:spLocks noGrp="1"/>
          </p:cNvSpPr>
          <p:nvPr>
            <p:ph type="sldNum" sz="quarter" idx="12"/>
          </p:nvPr>
        </p:nvSpPr>
        <p:spPr/>
        <p:txBody>
          <a:bodyPr/>
          <a:lstStyle/>
          <a:p>
            <a:fld id="{AA0C4E0D-2FB6-4DD6-9704-C7A2E0BC0870}" type="slidenum">
              <a:rPr lang="en-GB" smtClean="0"/>
              <a:t>2</a:t>
            </a:fld>
            <a:endParaRPr lang="en-GB"/>
          </a:p>
        </p:txBody>
      </p:sp>
    </p:spTree>
    <p:extLst>
      <p:ext uri="{BB962C8B-B14F-4D97-AF65-F5344CB8AC3E}">
        <p14:creationId xmlns:p14="http://schemas.microsoft.com/office/powerpoint/2010/main" val="369715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MOT EN ZERO WASTE-SKOLA  |  LEKTIONS-/VERKSTADSÄMNEN FÖR ÅRSKURSERNA 1–6</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fi-FI" sz="1600" dirty="0" err="1">
                <a:solidFill>
                  <a:srgbClr val="233342"/>
                </a:solidFill>
                <a:latin typeface="Montserrat ExtraBold" panose="00000900000000000000" pitchFamily="2" charset="0"/>
              </a:rPr>
              <a:t>Hurdan</a:t>
            </a:r>
            <a:r>
              <a:rPr lang="fi-FI" sz="1600" dirty="0">
                <a:solidFill>
                  <a:srgbClr val="233342"/>
                </a:solidFill>
                <a:latin typeface="Montserrat ExtraBold" panose="00000900000000000000" pitchFamily="2" charset="0"/>
              </a:rPr>
              <a:t> </a:t>
            </a:r>
            <a:r>
              <a:rPr lang="fi-FI" sz="1600" dirty="0" err="1">
                <a:solidFill>
                  <a:srgbClr val="233342"/>
                </a:solidFill>
                <a:latin typeface="Montserrat ExtraBold" panose="00000900000000000000" pitchFamily="2" charset="0"/>
              </a:rPr>
              <a:t>konsument</a:t>
            </a:r>
            <a:r>
              <a:rPr lang="fi-FI" sz="1600" dirty="0">
                <a:solidFill>
                  <a:srgbClr val="233342"/>
                </a:solidFill>
                <a:latin typeface="Montserrat ExtraBold" panose="00000900000000000000" pitchFamily="2" charset="0"/>
              </a:rPr>
              <a:t> </a:t>
            </a:r>
            <a:r>
              <a:rPr lang="fi-FI" sz="1600" dirty="0" err="1">
                <a:solidFill>
                  <a:srgbClr val="233342"/>
                </a:solidFill>
                <a:latin typeface="Montserrat ExtraBold" panose="00000900000000000000" pitchFamily="2" charset="0"/>
              </a:rPr>
              <a:t>är</a:t>
            </a:r>
            <a:r>
              <a:rPr lang="fi-FI" sz="1600" dirty="0">
                <a:solidFill>
                  <a:srgbClr val="233342"/>
                </a:solidFill>
                <a:latin typeface="Montserrat ExtraBold" panose="00000900000000000000" pitchFamily="2" charset="0"/>
              </a:rPr>
              <a:t> du?</a:t>
            </a:r>
            <a:endParaRPr lang="en-GB" sz="1600" dirty="0">
              <a:solidFill>
                <a:srgbClr val="233342"/>
              </a:solidFill>
              <a:latin typeface="Montserrat ExtraBold" panose="00000900000000000000" pitchFamily="2" charset="0"/>
            </a:endParaRPr>
          </a:p>
        </p:txBody>
      </p:sp>
      <p:sp>
        <p:nvSpPr>
          <p:cNvPr id="3" name="Content Placeholder 2"/>
          <p:cNvSpPr>
            <a:spLocks noGrp="1"/>
          </p:cNvSpPr>
          <p:nvPr>
            <p:ph idx="1"/>
          </p:nvPr>
        </p:nvSpPr>
        <p:spPr>
          <a:xfrm>
            <a:off x="519727" y="1676120"/>
            <a:ext cx="6520220" cy="895630"/>
          </a:xfrm>
        </p:spPr>
        <p:txBody>
          <a:bodyPr>
            <a:normAutofit/>
          </a:bodyPr>
          <a:lstStyle/>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hlinkClick r:id="rId2"/>
              </a:rPr>
              <a:t>Testet Hurdan konsument är du? </a:t>
            </a:r>
            <a:endParaRPr lang="sv-SE" sz="9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Gör en dikt, artikel, serie eller raplåt om dina konsumtionsvanor.</a:t>
            </a:r>
            <a:endParaRPr lang="fi-FI"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Title 1">
            <a:extLst>
              <a:ext uri="{FF2B5EF4-FFF2-40B4-BE49-F238E27FC236}">
                <a16:creationId xmlns:a16="http://schemas.microsoft.com/office/drawing/2014/main" id="{8C020C2D-4BE2-496C-AEE3-D50DB4A32C9D}"/>
              </a:ext>
            </a:extLst>
          </p:cNvPr>
          <p:cNvSpPr txBox="1">
            <a:spLocks/>
          </p:cNvSpPr>
          <p:nvPr/>
        </p:nvSpPr>
        <p:spPr>
          <a:xfrm>
            <a:off x="519727" y="2554777"/>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GB" sz="1600" dirty="0" err="1">
                <a:solidFill>
                  <a:srgbClr val="233342"/>
                </a:solidFill>
                <a:latin typeface="Montserrat ExtraBold" panose="00000900000000000000" pitchFamily="2" charset="0"/>
              </a:rPr>
              <a:t>Vad</a:t>
            </a:r>
            <a:r>
              <a:rPr lang="en-GB" sz="1600" dirty="0">
                <a:solidFill>
                  <a:srgbClr val="233342"/>
                </a:solidFill>
                <a:latin typeface="Montserrat ExtraBold" panose="00000900000000000000" pitchFamily="2" charset="0"/>
              </a:rPr>
              <a:t> </a:t>
            </a:r>
            <a:r>
              <a:rPr lang="en-GB" sz="1600" dirty="0" err="1">
                <a:solidFill>
                  <a:srgbClr val="233342"/>
                </a:solidFill>
                <a:latin typeface="Montserrat ExtraBold" panose="00000900000000000000" pitchFamily="2" charset="0"/>
              </a:rPr>
              <a:t>innebär</a:t>
            </a:r>
            <a:r>
              <a:rPr lang="en-GB" sz="1600" dirty="0">
                <a:solidFill>
                  <a:srgbClr val="233342"/>
                </a:solidFill>
                <a:latin typeface="Montserrat ExtraBold" panose="00000900000000000000" pitchFamily="2" charset="0"/>
              </a:rPr>
              <a:t> Zero Waste?</a:t>
            </a:r>
          </a:p>
        </p:txBody>
      </p:sp>
      <p:sp>
        <p:nvSpPr>
          <p:cNvPr id="13" name="Content Placeholder 2">
            <a:extLst>
              <a:ext uri="{FF2B5EF4-FFF2-40B4-BE49-F238E27FC236}">
                <a16:creationId xmlns:a16="http://schemas.microsoft.com/office/drawing/2014/main" id="{C308B6FF-2CDC-40AA-9D9F-A1690F1C6502}"/>
              </a:ext>
            </a:extLst>
          </p:cNvPr>
          <p:cNvSpPr txBox="1">
            <a:spLocks/>
          </p:cNvSpPr>
          <p:nvPr/>
        </p:nvSpPr>
        <p:spPr>
          <a:xfrm>
            <a:off x="519727" y="3052335"/>
            <a:ext cx="6520220" cy="1367265"/>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sv-SE" sz="900" dirty="0">
                <a:latin typeface="Open Sans" panose="020B0606030504020204" pitchFamily="34" charset="0"/>
                <a:ea typeface="Open Sans" panose="020B0606030504020204" pitchFamily="34" charset="0"/>
                <a:cs typeface="Open Sans" panose="020B0606030504020204" pitchFamily="34" charset="0"/>
              </a:rPr>
              <a:t>Undersök vad som menas med </a:t>
            </a:r>
            <a:r>
              <a:rPr lang="sv-SE" sz="900" dirty="0" err="1">
                <a:latin typeface="Open Sans" panose="020B0606030504020204" pitchFamily="34" charset="0"/>
                <a:ea typeface="Open Sans" panose="020B0606030504020204" pitchFamily="34" charset="0"/>
                <a:cs typeface="Open Sans" panose="020B0606030504020204" pitchFamily="34" charset="0"/>
              </a:rPr>
              <a:t>Zero</a:t>
            </a:r>
            <a:r>
              <a:rPr lang="sv-SE" sz="900" dirty="0">
                <a:latin typeface="Open Sans" panose="020B0606030504020204" pitchFamily="34" charset="0"/>
                <a:ea typeface="Open Sans" panose="020B0606030504020204" pitchFamily="34" charset="0"/>
                <a:cs typeface="Open Sans" panose="020B0606030504020204" pitchFamily="34" charset="0"/>
              </a:rPr>
              <a:t> Waste. Fundera dessutom på hur man uppnår </a:t>
            </a:r>
            <a:r>
              <a:rPr lang="sv-SE" sz="900" dirty="0" err="1">
                <a:latin typeface="Open Sans" panose="020B0606030504020204" pitchFamily="34" charset="0"/>
                <a:ea typeface="Open Sans" panose="020B0606030504020204" pitchFamily="34" charset="0"/>
                <a:cs typeface="Open Sans" panose="020B0606030504020204" pitchFamily="34" charset="0"/>
              </a:rPr>
              <a:t>Zero</a:t>
            </a:r>
            <a:r>
              <a:rPr lang="sv-SE" sz="900" dirty="0">
                <a:latin typeface="Open Sans" panose="020B0606030504020204" pitchFamily="34" charset="0"/>
                <a:ea typeface="Open Sans" panose="020B0606030504020204" pitchFamily="34" charset="0"/>
                <a:cs typeface="Open Sans" panose="020B0606030504020204" pitchFamily="34" charset="0"/>
              </a:rPr>
              <a:t> Waste.</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Sök information om </a:t>
            </a:r>
            <a:r>
              <a:rPr lang="sv-SE" sz="900" dirty="0" err="1">
                <a:latin typeface="Open Sans" panose="020B0606030504020204" pitchFamily="34" charset="0"/>
                <a:ea typeface="Open Sans" panose="020B0606030504020204" pitchFamily="34" charset="0"/>
                <a:cs typeface="Open Sans" panose="020B0606030504020204" pitchFamily="34" charset="0"/>
              </a:rPr>
              <a:t>Zero</a:t>
            </a:r>
            <a:r>
              <a:rPr lang="sv-SE" sz="900" dirty="0">
                <a:latin typeface="Open Sans" panose="020B0606030504020204" pitchFamily="34" charset="0"/>
                <a:ea typeface="Open Sans" panose="020B0606030504020204" pitchFamily="34" charset="0"/>
                <a:cs typeface="Open Sans" panose="020B0606030504020204" pitchFamily="34" charset="0"/>
              </a:rPr>
              <a:t> Waste som livsstil till exempel på nätet.</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Kom sedan med idéer om gärningar med vilka vi kan närma oss mot en </a:t>
            </a:r>
            <a:r>
              <a:rPr lang="sv-SE" sz="900" dirty="0" err="1">
                <a:latin typeface="Open Sans" panose="020B0606030504020204" pitchFamily="34" charset="0"/>
                <a:ea typeface="Open Sans" panose="020B0606030504020204" pitchFamily="34" charset="0"/>
                <a:cs typeface="Open Sans" panose="020B0606030504020204" pitchFamily="34" charset="0"/>
              </a:rPr>
              <a:t>Zero</a:t>
            </a:r>
            <a:r>
              <a:rPr lang="sv-SE" sz="900" dirty="0">
                <a:latin typeface="Open Sans" panose="020B0606030504020204" pitchFamily="34" charset="0"/>
                <a:ea typeface="Open Sans" panose="020B0606030504020204" pitchFamily="34" charset="0"/>
                <a:cs typeface="Open Sans" panose="020B0606030504020204" pitchFamily="34" charset="0"/>
              </a:rPr>
              <a:t> Waste-skola.</a:t>
            </a:r>
          </a:p>
        </p:txBody>
      </p:sp>
      <p:sp>
        <p:nvSpPr>
          <p:cNvPr id="6" name="Title 1"/>
          <p:cNvSpPr txBox="1">
            <a:spLocks/>
          </p:cNvSpPr>
          <p:nvPr/>
        </p:nvSpPr>
        <p:spPr>
          <a:xfrm>
            <a:off x="519727" y="4254705"/>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fi-FI" sz="1600" dirty="0" err="1">
                <a:solidFill>
                  <a:srgbClr val="233342"/>
                </a:solidFill>
                <a:latin typeface="Montserrat ExtraBold" panose="00000900000000000000" pitchFamily="2" charset="0"/>
              </a:rPr>
              <a:t>Vad</a:t>
            </a:r>
            <a:r>
              <a:rPr lang="fi-FI" sz="1600" dirty="0">
                <a:solidFill>
                  <a:srgbClr val="233342"/>
                </a:solidFill>
                <a:latin typeface="Montserrat ExtraBold" panose="00000900000000000000" pitchFamily="2" charset="0"/>
              </a:rPr>
              <a:t> </a:t>
            </a:r>
            <a:r>
              <a:rPr lang="fi-FI" sz="1600" dirty="0" err="1">
                <a:solidFill>
                  <a:srgbClr val="233342"/>
                </a:solidFill>
                <a:latin typeface="Montserrat ExtraBold" panose="00000900000000000000" pitchFamily="2" charset="0"/>
              </a:rPr>
              <a:t>är</a:t>
            </a:r>
            <a:r>
              <a:rPr lang="fi-FI" sz="1600" dirty="0">
                <a:solidFill>
                  <a:srgbClr val="233342"/>
                </a:solidFill>
                <a:latin typeface="Montserrat ExtraBold" panose="00000900000000000000" pitchFamily="2" charset="0"/>
              </a:rPr>
              <a:t> Zero Waste-</a:t>
            </a:r>
            <a:r>
              <a:rPr lang="fi-FI" sz="1600" dirty="0" err="1">
                <a:solidFill>
                  <a:srgbClr val="233342"/>
                </a:solidFill>
                <a:latin typeface="Montserrat ExtraBold" panose="00000900000000000000" pitchFamily="2" charset="0"/>
              </a:rPr>
              <a:t>passet</a:t>
            </a:r>
            <a:r>
              <a:rPr lang="fi-FI" sz="1600" dirty="0">
                <a:solidFill>
                  <a:srgbClr val="233342"/>
                </a:solidFill>
                <a:latin typeface="Montserrat ExtraBold" panose="00000900000000000000" pitchFamily="2" charset="0"/>
              </a:rPr>
              <a:t>?</a:t>
            </a:r>
            <a:endParaRPr lang="en-GB" sz="1600" dirty="0">
              <a:solidFill>
                <a:srgbClr val="233342"/>
              </a:solidFill>
              <a:latin typeface="Montserrat ExtraBold" panose="00000900000000000000" pitchFamily="2" charset="0"/>
            </a:endParaRPr>
          </a:p>
        </p:txBody>
      </p:sp>
      <p:sp>
        <p:nvSpPr>
          <p:cNvPr id="9" name="Content Placeholder 2"/>
          <p:cNvSpPr txBox="1">
            <a:spLocks/>
          </p:cNvSpPr>
          <p:nvPr/>
        </p:nvSpPr>
        <p:spPr>
          <a:xfrm>
            <a:off x="519727" y="4752263"/>
            <a:ext cx="6520220" cy="3745506"/>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sv-SE" sz="900" dirty="0">
                <a:latin typeface="Open Sans" panose="020B0606030504020204" pitchFamily="34" charset="0"/>
                <a:ea typeface="Open Sans" panose="020B0606030504020204" pitchFamily="34" charset="0"/>
                <a:cs typeface="Open Sans" panose="020B0606030504020204" pitchFamily="34" charset="0"/>
              </a:rPr>
              <a:t>Börja använda </a:t>
            </a:r>
            <a:r>
              <a:rPr lang="sv-SE" sz="900" dirty="0" err="1">
                <a:latin typeface="Open Sans" panose="020B0606030504020204" pitchFamily="34" charset="0"/>
                <a:ea typeface="Open Sans" panose="020B0606030504020204" pitchFamily="34" charset="0"/>
                <a:cs typeface="Open Sans" panose="020B0606030504020204" pitchFamily="34" charset="0"/>
              </a:rPr>
              <a:t>Zero</a:t>
            </a:r>
            <a:r>
              <a:rPr lang="sv-SE" sz="900" dirty="0">
                <a:latin typeface="Open Sans" panose="020B0606030504020204" pitchFamily="34" charset="0"/>
                <a:ea typeface="Open Sans" panose="020B0606030504020204" pitchFamily="34" charset="0"/>
                <a:cs typeface="Open Sans" panose="020B0606030504020204" pitchFamily="34" charset="0"/>
              </a:rPr>
              <a:t> Waste-skolpasset.</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Syftet med passet är att tanken, diskussionerna och gärningarna i anslutning till </a:t>
            </a:r>
            <a:r>
              <a:rPr lang="sv-SE" sz="900" dirty="0" err="1">
                <a:latin typeface="Open Sans" panose="020B0606030504020204" pitchFamily="34" charset="0"/>
                <a:ea typeface="Open Sans" panose="020B0606030504020204" pitchFamily="34" charset="0"/>
                <a:cs typeface="Open Sans" panose="020B0606030504020204" pitchFamily="34" charset="0"/>
              </a:rPr>
              <a:t>Zero</a:t>
            </a:r>
            <a:r>
              <a:rPr lang="sv-SE" sz="900" dirty="0">
                <a:latin typeface="Open Sans" panose="020B0606030504020204" pitchFamily="34" charset="0"/>
                <a:ea typeface="Open Sans" panose="020B0606030504020204" pitchFamily="34" charset="0"/>
                <a:cs typeface="Open Sans" panose="020B0606030504020204" pitchFamily="34" charset="0"/>
              </a:rPr>
              <a:t> Waste även ska nå hemmen.</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Passet finns i det färdiga materialet.</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Skriv ut passet på båda sidorna. När eleven tar hem passet blir det en konkret påminnelse om kartläggningen.</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Kartlägg med hjälp av passet i början av projektet hur eleverna agerar hemma och samla in statistik över klassens svar (eleverna kan samla in den under ledning av läraren) och hela skolans svar (samlas in av läraren).</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Gör en ny kartläggning med hjälp av passet till exempel efter ett halvår.</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Samla återigen in statistik över klassens och hela skolans svar.</a:t>
            </a:r>
          </a:p>
          <a:p>
            <a:pPr>
              <a:lnSpc>
                <a:spcPct val="150000"/>
              </a:lnSpc>
            </a:pPr>
            <a:r>
              <a:rPr lang="sv-SE" sz="900" dirty="0">
                <a:latin typeface="Open Sans" panose="020B0606030504020204" pitchFamily="34" charset="0"/>
                <a:ea typeface="Open Sans" panose="020B0606030504020204" pitchFamily="34" charset="0"/>
                <a:cs typeface="Open Sans" panose="020B0606030504020204" pitchFamily="34" charset="0"/>
              </a:rPr>
              <a:t>På så sätt får ni information om hur projektet har påverkat hur man agerar i hemmet. Agerar man annorlunda, och i så fall hur?</a:t>
            </a:r>
          </a:p>
        </p:txBody>
      </p:sp>
      <p:sp>
        <p:nvSpPr>
          <p:cNvPr id="12" name="Slide Number Placeholder 11"/>
          <p:cNvSpPr>
            <a:spLocks noGrp="1"/>
          </p:cNvSpPr>
          <p:nvPr>
            <p:ph type="sldNum" sz="quarter" idx="12"/>
          </p:nvPr>
        </p:nvSpPr>
        <p:spPr/>
        <p:txBody>
          <a:bodyPr/>
          <a:lstStyle/>
          <a:p>
            <a:fld id="{AA0C4E0D-2FB6-4DD6-9704-C7A2E0BC0870}" type="slidenum">
              <a:rPr lang="en-GB" smtClean="0"/>
              <a:t>3</a:t>
            </a:fld>
            <a:endParaRPr lang="en-GB"/>
          </a:p>
        </p:txBody>
      </p:sp>
    </p:spTree>
    <p:extLst>
      <p:ext uri="{BB962C8B-B14F-4D97-AF65-F5344CB8AC3E}">
        <p14:creationId xmlns:p14="http://schemas.microsoft.com/office/powerpoint/2010/main" val="12930132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CA341CEA695BE4469AED5A4CE0E793DD" ma:contentTypeVersion="13" ma:contentTypeDescription="Luo uusi asiakirja." ma:contentTypeScope="" ma:versionID="bc7fb4877fadd2b70feae5d928b3a5b7">
  <xsd:schema xmlns:xsd="http://www.w3.org/2001/XMLSchema" xmlns:xs="http://www.w3.org/2001/XMLSchema" xmlns:p="http://schemas.microsoft.com/office/2006/metadata/properties" xmlns:ns2="97798e35-6295-4fad-99fc-4a7e545c8655" xmlns:ns3="a2c1fbe0-0553-4a4a-a204-fee0165615f9" targetNamespace="http://schemas.microsoft.com/office/2006/metadata/properties" ma:root="true" ma:fieldsID="042d507544c2f3307fa08180bdd50332" ns2:_="" ns3:_="">
    <xsd:import namespace="97798e35-6295-4fad-99fc-4a7e545c8655"/>
    <xsd:import namespace="a2c1fbe0-0553-4a4a-a204-fee0165615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98e35-6295-4fad-99fc-4a7e545c8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c1fbe0-0553-4a4a-a204-fee0165615f9" elementFormDefault="qualified">
    <xsd:import namespace="http://schemas.microsoft.com/office/2006/documentManagement/types"/>
    <xsd:import namespace="http://schemas.microsoft.com/office/infopath/2007/PartnerControls"/>
    <xsd:element name="SharedWithUsers" ma:index="19"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987346-FD0F-4A40-860E-FAAE152E79EB}">
  <ds:schemaRefs>
    <ds:schemaRef ds:uri="http://purl.org/dc/terms/"/>
    <ds:schemaRef ds:uri="http://schemas.openxmlformats.org/package/2006/metadata/core-properties"/>
    <ds:schemaRef ds:uri="http://schemas.microsoft.com/office/2006/documentManagement/types"/>
    <ds:schemaRef ds:uri="http://purl.org/dc/dcmitype/"/>
    <ds:schemaRef ds:uri="97798e35-6295-4fad-99fc-4a7e545c8655"/>
    <ds:schemaRef ds:uri="http://purl.org/dc/elements/1.1/"/>
    <ds:schemaRef ds:uri="a2c1fbe0-0553-4a4a-a204-fee0165615f9"/>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CAACC05-286F-433D-842A-FE3D7D2CB48E}">
  <ds:schemaRefs>
    <ds:schemaRef ds:uri="http://schemas.microsoft.com/sharepoint/v3/contenttype/forms"/>
  </ds:schemaRefs>
</ds:datastoreItem>
</file>

<file path=customXml/itemProps3.xml><?xml version="1.0" encoding="utf-8"?>
<ds:datastoreItem xmlns:ds="http://schemas.openxmlformats.org/officeDocument/2006/customXml" ds:itemID="{329572BC-077F-468C-9C59-0B868099F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798e35-6295-4fad-99fc-4a7e545c8655"/>
    <ds:schemaRef ds:uri="a2c1fbe0-0553-4a4a-a204-fee0165615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203</TotalTime>
  <Words>655</Words>
  <Application>Microsoft Office PowerPoint</Application>
  <PresentationFormat>Mukautettu</PresentationFormat>
  <Paragraphs>44</Paragraphs>
  <Slides>3</Slides>
  <Notes>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3</vt:i4>
      </vt:variant>
    </vt:vector>
  </HeadingPairs>
  <TitlesOfParts>
    <vt:vector size="10" baseType="lpstr">
      <vt:lpstr>Arial</vt:lpstr>
      <vt:lpstr>Calibri</vt:lpstr>
      <vt:lpstr>Calibri Light</vt:lpstr>
      <vt:lpstr>Montserrat ExtraBold</vt:lpstr>
      <vt:lpstr>Montserrat SemiBold</vt:lpstr>
      <vt:lpstr>Open Sans</vt:lpstr>
      <vt:lpstr>Office Theme</vt:lpstr>
      <vt:lpstr>Lektions-/verkstadsämnen  för årskurserna 1–6</vt:lpstr>
      <vt:lpstr>Vad händer med avfallet efter sortering?</vt:lpstr>
      <vt:lpstr>Hurdan konsument är 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Kuusipalo Tiina</cp:lastModifiedBy>
  <cp:revision>39</cp:revision>
  <dcterms:created xsi:type="dcterms:W3CDTF">2021-10-25T08:37:10Z</dcterms:created>
  <dcterms:modified xsi:type="dcterms:W3CDTF">2022-03-11T13:02:03Z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0x010100CA341CEA695BE4469AED5A4CE0E793DD</vt:lpwstr>
  </property>
</Properties>
</file>