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</p:sldMasterIdLst>
  <p:notesMasterIdLst>
    <p:notesMasterId r:id="rId16"/>
  </p:notesMasterIdLst>
  <p:handoutMasterIdLst>
    <p:handoutMasterId r:id="rId17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Montserrat ExtraBold" panose="00000900000000000000" pitchFamily="2" charset="0"/>
      <p:bold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89E"/>
    <a:srgbClr val="233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51" autoAdjust="0"/>
  </p:normalViewPr>
  <p:slideViewPr>
    <p:cSldViewPr>
      <p:cViewPr varScale="1">
        <p:scale>
          <a:sx n="73" d="100"/>
          <a:sy n="73" d="100"/>
        </p:scale>
        <p:origin x="24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91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iskio Markus" userId="0e8d0e56-8356-498c-b5d7-29601d216d6d" providerId="ADAL" clId="{D61B1D3B-1314-47B6-ACDB-E8CD2179B29D}"/>
    <pc:docChg chg="undo custSel modSld">
      <pc:chgData name="Raiskio Markus" userId="0e8d0e56-8356-498c-b5d7-29601d216d6d" providerId="ADAL" clId="{D61B1D3B-1314-47B6-ACDB-E8CD2179B29D}" dt="2021-12-17T09:47:16.915" v="102"/>
      <pc:docMkLst>
        <pc:docMk/>
      </pc:docMkLst>
      <pc:sldChg chg="modSp mod">
        <pc:chgData name="Raiskio Markus" userId="0e8d0e56-8356-498c-b5d7-29601d216d6d" providerId="ADAL" clId="{D61B1D3B-1314-47B6-ACDB-E8CD2179B29D}" dt="2021-12-17T09:37:23.323" v="9"/>
        <pc:sldMkLst>
          <pc:docMk/>
          <pc:sldMk cId="0" sldId="256"/>
        </pc:sldMkLst>
        <pc:spChg chg="mod">
          <ac:chgData name="Raiskio Markus" userId="0e8d0e56-8356-498c-b5d7-29601d216d6d" providerId="ADAL" clId="{D61B1D3B-1314-47B6-ACDB-E8CD2179B29D}" dt="2021-12-17T09:36:51.749" v="6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37:23.323" v="9"/>
          <ac:spMkLst>
            <pc:docMk/>
            <pc:sldMk cId="0" sldId="256"/>
            <ac:spMk id="8" creationId="{00000000-0000-0000-0000-000000000000}"/>
          </ac:spMkLst>
        </pc:spChg>
      </pc:sldChg>
      <pc:sldChg chg="modSp mod">
        <pc:chgData name="Raiskio Markus" userId="0e8d0e56-8356-498c-b5d7-29601d216d6d" providerId="ADAL" clId="{D61B1D3B-1314-47B6-ACDB-E8CD2179B29D}" dt="2021-12-17T09:37:45.820" v="11"/>
        <pc:sldMkLst>
          <pc:docMk/>
          <pc:sldMk cId="0" sldId="257"/>
        </pc:sldMkLst>
        <pc:spChg chg="mod">
          <ac:chgData name="Raiskio Markus" userId="0e8d0e56-8356-498c-b5d7-29601d216d6d" providerId="ADAL" clId="{D61B1D3B-1314-47B6-ACDB-E8CD2179B29D}" dt="2021-12-17T09:37:35.394" v="1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37:45.820" v="11"/>
          <ac:spMkLst>
            <pc:docMk/>
            <pc:sldMk cId="0" sldId="257"/>
            <ac:spMk id="14" creationId="{00000000-0000-0000-0000-000000000000}"/>
          </ac:spMkLst>
        </pc:spChg>
      </pc:sldChg>
      <pc:sldChg chg="modSp mod">
        <pc:chgData name="Raiskio Markus" userId="0e8d0e56-8356-498c-b5d7-29601d216d6d" providerId="ADAL" clId="{D61B1D3B-1314-47B6-ACDB-E8CD2179B29D}" dt="2021-12-17T09:38:32.448" v="19" actId="20577"/>
        <pc:sldMkLst>
          <pc:docMk/>
          <pc:sldMk cId="0" sldId="258"/>
        </pc:sldMkLst>
        <pc:spChg chg="mod">
          <ac:chgData name="Raiskio Markus" userId="0e8d0e56-8356-498c-b5d7-29601d216d6d" providerId="ADAL" clId="{D61B1D3B-1314-47B6-ACDB-E8CD2179B29D}" dt="2021-12-17T09:38:18.168" v="14" actId="115"/>
          <ac:spMkLst>
            <pc:docMk/>
            <pc:sldMk cId="0" sldId="258"/>
            <ac:spMk id="8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38:32.448" v="19" actId="20577"/>
          <ac:spMkLst>
            <pc:docMk/>
            <pc:sldMk cId="0" sldId="258"/>
            <ac:spMk id="9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37:58.712" v="12"/>
          <ac:spMkLst>
            <pc:docMk/>
            <pc:sldMk cId="0" sldId="258"/>
            <ac:spMk id="11" creationId="{00000000-0000-0000-0000-000000000000}"/>
          </ac:spMkLst>
        </pc:spChg>
      </pc:sldChg>
      <pc:sldChg chg="modSp mod">
        <pc:chgData name="Raiskio Markus" userId="0e8d0e56-8356-498c-b5d7-29601d216d6d" providerId="ADAL" clId="{D61B1D3B-1314-47B6-ACDB-E8CD2179B29D}" dt="2021-12-17T09:39:20.071" v="32" actId="20577"/>
        <pc:sldMkLst>
          <pc:docMk/>
          <pc:sldMk cId="0" sldId="259"/>
        </pc:sldMkLst>
        <pc:spChg chg="mod">
          <ac:chgData name="Raiskio Markus" userId="0e8d0e56-8356-498c-b5d7-29601d216d6d" providerId="ADAL" clId="{D61B1D3B-1314-47B6-ACDB-E8CD2179B29D}" dt="2021-12-17T09:39:03.191" v="25" actId="115"/>
          <ac:spMkLst>
            <pc:docMk/>
            <pc:sldMk cId="0" sldId="259"/>
            <ac:spMk id="7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39:20.071" v="32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Raiskio Markus" userId="0e8d0e56-8356-498c-b5d7-29601d216d6d" providerId="ADAL" clId="{D61B1D3B-1314-47B6-ACDB-E8CD2179B29D}" dt="2021-12-17T09:40:45.287" v="46"/>
        <pc:sldMkLst>
          <pc:docMk/>
          <pc:sldMk cId="0" sldId="260"/>
        </pc:sldMkLst>
        <pc:spChg chg="mod">
          <ac:chgData name="Raiskio Markus" userId="0e8d0e56-8356-498c-b5d7-29601d216d6d" providerId="ADAL" clId="{D61B1D3B-1314-47B6-ACDB-E8CD2179B29D}" dt="2021-12-17T09:40:11.102" v="42"/>
          <ac:spMkLst>
            <pc:docMk/>
            <pc:sldMk cId="0" sldId="260"/>
            <ac:spMk id="12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0:45.287" v="46"/>
          <ac:spMkLst>
            <pc:docMk/>
            <pc:sldMk cId="0" sldId="260"/>
            <ac:spMk id="22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0:18.615" v="43"/>
          <ac:spMkLst>
            <pc:docMk/>
            <pc:sldMk cId="0" sldId="260"/>
            <ac:spMk id="23" creationId="{766CC7F8-156C-4F52-9579-E1AB40DE09CB}"/>
          </ac:spMkLst>
        </pc:spChg>
        <pc:spChg chg="mod">
          <ac:chgData name="Raiskio Markus" userId="0e8d0e56-8356-498c-b5d7-29601d216d6d" providerId="ADAL" clId="{D61B1D3B-1314-47B6-ACDB-E8CD2179B29D}" dt="2021-12-17T09:40:29.525" v="44"/>
          <ac:spMkLst>
            <pc:docMk/>
            <pc:sldMk cId="0" sldId="260"/>
            <ac:spMk id="24" creationId="{83EE219C-1B01-4878-8EC6-DC678B7C001A}"/>
          </ac:spMkLst>
        </pc:spChg>
        <pc:spChg chg="mod">
          <ac:chgData name="Raiskio Markus" userId="0e8d0e56-8356-498c-b5d7-29601d216d6d" providerId="ADAL" clId="{D61B1D3B-1314-47B6-ACDB-E8CD2179B29D}" dt="2021-12-17T09:39:38.596" v="33"/>
          <ac:spMkLst>
            <pc:docMk/>
            <pc:sldMk cId="0" sldId="260"/>
            <ac:spMk id="25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0:36.843" v="45"/>
          <ac:spMkLst>
            <pc:docMk/>
            <pc:sldMk cId="0" sldId="260"/>
            <ac:spMk id="26" creationId="{A28B7C72-EA93-4188-AD6B-D8943EC9EA95}"/>
          </ac:spMkLst>
        </pc:spChg>
      </pc:sldChg>
      <pc:sldChg chg="modSp mod">
        <pc:chgData name="Raiskio Markus" userId="0e8d0e56-8356-498c-b5d7-29601d216d6d" providerId="ADAL" clId="{D61B1D3B-1314-47B6-ACDB-E8CD2179B29D}" dt="2021-12-17T09:42:12.848" v="55"/>
        <pc:sldMkLst>
          <pc:docMk/>
          <pc:sldMk cId="0" sldId="261"/>
        </pc:sldMkLst>
        <pc:spChg chg="mod">
          <ac:chgData name="Raiskio Markus" userId="0e8d0e56-8356-498c-b5d7-29601d216d6d" providerId="ADAL" clId="{D61B1D3B-1314-47B6-ACDB-E8CD2179B29D}" dt="2021-12-17T09:41:21.455" v="49"/>
          <ac:spMkLst>
            <pc:docMk/>
            <pc:sldMk cId="0" sldId="261"/>
            <ac:spMk id="9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1:55.752" v="53"/>
          <ac:spMkLst>
            <pc:docMk/>
            <pc:sldMk cId="0" sldId="261"/>
            <ac:spMk id="10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2:04.316" v="54"/>
          <ac:spMkLst>
            <pc:docMk/>
            <pc:sldMk cId="0" sldId="261"/>
            <ac:spMk id="19" creationId="{54F462D6-E4C6-4099-8BFC-7CBC82A561EC}"/>
          </ac:spMkLst>
        </pc:spChg>
        <pc:spChg chg="mod">
          <ac:chgData name="Raiskio Markus" userId="0e8d0e56-8356-498c-b5d7-29601d216d6d" providerId="ADAL" clId="{D61B1D3B-1314-47B6-ACDB-E8CD2179B29D}" dt="2021-12-17T09:42:12.848" v="55"/>
          <ac:spMkLst>
            <pc:docMk/>
            <pc:sldMk cId="0" sldId="261"/>
            <ac:spMk id="20" creationId="{D7CE155E-D353-45AC-B1AA-BDBC7881B939}"/>
          </ac:spMkLst>
        </pc:spChg>
      </pc:sldChg>
      <pc:sldChg chg="modSp mod">
        <pc:chgData name="Raiskio Markus" userId="0e8d0e56-8356-498c-b5d7-29601d216d6d" providerId="ADAL" clId="{D61B1D3B-1314-47B6-ACDB-E8CD2179B29D}" dt="2021-12-17T09:43:31.945" v="71" actId="1076"/>
        <pc:sldMkLst>
          <pc:docMk/>
          <pc:sldMk cId="0" sldId="262"/>
        </pc:sldMkLst>
        <pc:spChg chg="mod">
          <ac:chgData name="Raiskio Markus" userId="0e8d0e56-8356-498c-b5d7-29601d216d6d" providerId="ADAL" clId="{D61B1D3B-1314-47B6-ACDB-E8CD2179B29D}" dt="2021-12-17T09:42:41.169" v="57"/>
          <ac:spMkLst>
            <pc:docMk/>
            <pc:sldMk cId="0" sldId="262"/>
            <ac:spMk id="7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3:31.945" v="71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2:28.564" v="5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2:48.840" v="58"/>
          <ac:spMkLst>
            <pc:docMk/>
            <pc:sldMk cId="0" sldId="262"/>
            <ac:spMk id="13" creationId="{00000000-0000-0000-0000-000000000000}"/>
          </ac:spMkLst>
        </pc:spChg>
      </pc:sldChg>
      <pc:sldChg chg="modSp mod">
        <pc:chgData name="Raiskio Markus" userId="0e8d0e56-8356-498c-b5d7-29601d216d6d" providerId="ADAL" clId="{D61B1D3B-1314-47B6-ACDB-E8CD2179B29D}" dt="2021-12-17T09:44:54.443" v="88" actId="1076"/>
        <pc:sldMkLst>
          <pc:docMk/>
          <pc:sldMk cId="0" sldId="263"/>
        </pc:sldMkLst>
        <pc:spChg chg="mod">
          <ac:chgData name="Raiskio Markus" userId="0e8d0e56-8356-498c-b5d7-29601d216d6d" providerId="ADAL" clId="{D61B1D3B-1314-47B6-ACDB-E8CD2179B29D}" dt="2021-12-17T09:44:42.472" v="87" actId="20577"/>
          <ac:spMkLst>
            <pc:docMk/>
            <pc:sldMk cId="0" sldId="263"/>
            <ac:spMk id="2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4:14.051" v="75" actId="14100"/>
          <ac:spMkLst>
            <pc:docMk/>
            <pc:sldMk cId="0" sldId="263"/>
            <ac:spMk id="5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3:56.356" v="72"/>
          <ac:spMkLst>
            <pc:docMk/>
            <pc:sldMk cId="0" sldId="263"/>
            <ac:spMk id="13" creationId="{00000000-0000-0000-0000-000000000000}"/>
          </ac:spMkLst>
        </pc:spChg>
        <pc:picChg chg="mod">
          <ac:chgData name="Raiskio Markus" userId="0e8d0e56-8356-498c-b5d7-29601d216d6d" providerId="ADAL" clId="{D61B1D3B-1314-47B6-ACDB-E8CD2179B29D}" dt="2021-12-17T09:44:54.443" v="88" actId="1076"/>
          <ac:picMkLst>
            <pc:docMk/>
            <pc:sldMk cId="0" sldId="263"/>
            <ac:picMk id="8" creationId="{00000000-0000-0000-0000-000000000000}"/>
          </ac:picMkLst>
        </pc:picChg>
        <pc:picChg chg="mod">
          <ac:chgData name="Raiskio Markus" userId="0e8d0e56-8356-498c-b5d7-29601d216d6d" providerId="ADAL" clId="{D61B1D3B-1314-47B6-ACDB-E8CD2179B29D}" dt="2021-12-17T09:44:54.443" v="88" actId="1076"/>
          <ac:picMkLst>
            <pc:docMk/>
            <pc:sldMk cId="0" sldId="263"/>
            <ac:picMk id="9" creationId="{00000000-0000-0000-0000-000000000000}"/>
          </ac:picMkLst>
        </pc:picChg>
      </pc:sldChg>
      <pc:sldChg chg="modSp mod">
        <pc:chgData name="Raiskio Markus" userId="0e8d0e56-8356-498c-b5d7-29601d216d6d" providerId="ADAL" clId="{D61B1D3B-1314-47B6-ACDB-E8CD2179B29D}" dt="2021-12-17T09:46:09.767" v="95"/>
        <pc:sldMkLst>
          <pc:docMk/>
          <pc:sldMk cId="0" sldId="264"/>
        </pc:sldMkLst>
        <pc:spChg chg="mod">
          <ac:chgData name="Raiskio Markus" userId="0e8d0e56-8356-498c-b5d7-29601d216d6d" providerId="ADAL" clId="{D61B1D3B-1314-47B6-ACDB-E8CD2179B29D}" dt="2021-12-17T09:46:09.767" v="95"/>
          <ac:spMkLst>
            <pc:docMk/>
            <pc:sldMk cId="0" sldId="264"/>
            <ac:spMk id="9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5:23.595" v="89"/>
          <ac:spMkLst>
            <pc:docMk/>
            <pc:sldMk cId="0" sldId="264"/>
            <ac:spMk id="14" creationId="{00000000-0000-0000-0000-000000000000}"/>
          </ac:spMkLst>
        </pc:spChg>
      </pc:sldChg>
      <pc:sldChg chg="modSp mod">
        <pc:chgData name="Raiskio Markus" userId="0e8d0e56-8356-498c-b5d7-29601d216d6d" providerId="ADAL" clId="{D61B1D3B-1314-47B6-ACDB-E8CD2179B29D}" dt="2021-12-17T09:47:16.915" v="102"/>
        <pc:sldMkLst>
          <pc:docMk/>
          <pc:sldMk cId="0" sldId="265"/>
        </pc:sldMkLst>
        <pc:spChg chg="mod">
          <ac:chgData name="Raiskio Markus" userId="0e8d0e56-8356-498c-b5d7-29601d216d6d" providerId="ADAL" clId="{D61B1D3B-1314-47B6-ACDB-E8CD2179B29D}" dt="2021-12-17T09:47:16.915" v="102"/>
          <ac:spMkLst>
            <pc:docMk/>
            <pc:sldMk cId="0" sldId="265"/>
            <ac:spMk id="3" creationId="{00000000-0000-0000-0000-000000000000}"/>
          </ac:spMkLst>
        </pc:spChg>
        <pc:spChg chg="mod">
          <ac:chgData name="Raiskio Markus" userId="0e8d0e56-8356-498c-b5d7-29601d216d6d" providerId="ADAL" clId="{D61B1D3B-1314-47B6-ACDB-E8CD2179B29D}" dt="2021-12-17T09:46:35.285" v="96"/>
          <ac:spMkLst>
            <pc:docMk/>
            <pc:sldMk cId="0" sldId="26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D4A1-0F3F-427F-AA12-FB03344E7114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644109-F17E-4C1B-8B5E-5C30275D64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52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9E6A2-0781-464C-8211-6B1FB9B80E24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A4537-A19B-4377-8941-CF395258D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786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2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451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603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788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418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5350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5829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0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813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327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538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738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351BB-90E8-48AB-9A7C-F4E8945BDC2A}" type="datetimeFigureOut">
              <a:rPr lang="fi-FI" smtClean="0"/>
              <a:t>29.12.2021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791D-DFE5-4869-9915-48D63B7F12B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63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9144000" y="2476500"/>
            <a:ext cx="8995998" cy="4419600"/>
          </a:xfrm>
        </p:spPr>
        <p:txBody>
          <a:bodyPr>
            <a:noAutofit/>
          </a:bodyPr>
          <a:lstStyle/>
          <a:p>
            <a:pPr algn="l"/>
            <a:r>
              <a:rPr lang="sv-SE" sz="7200" dirty="0">
                <a:solidFill>
                  <a:srgbClr val="233342"/>
                </a:solidFill>
                <a:latin typeface="Montserrat ExtraBold" panose="00000900000000000000" pitchFamily="2" charset="0"/>
              </a:rPr>
              <a:t>Från oljeuppvärmning till förnybar energi i småhus</a:t>
            </a:r>
            <a:endParaRPr lang="fi-FI" sz="7200" dirty="0">
              <a:latin typeface="Montserrat ExtraBold" panose="00000900000000000000" pitchFamily="2" charset="0"/>
            </a:endParaRPr>
          </a:p>
        </p:txBody>
      </p:sp>
      <p:grpSp>
        <p:nvGrpSpPr>
          <p:cNvPr id="2" name="Group 2" descr="Talot metsän laidalla." title="Pientalot öljystä uusiutuviin -esityksen kuvituskuva"/>
          <p:cNvGrpSpPr/>
          <p:nvPr/>
        </p:nvGrpSpPr>
        <p:grpSpPr>
          <a:xfrm>
            <a:off x="1" y="1"/>
            <a:ext cx="8068404" cy="10287000"/>
            <a:chOff x="0" y="0"/>
            <a:chExt cx="11132375" cy="14193481"/>
          </a:xfrm>
        </p:grpSpPr>
        <p:pic>
          <p:nvPicPr>
            <p:cNvPr id="3" name="Picture 3" descr="Talot metsän laidalla" title="Talot metsän laidalla"/>
            <p:cNvPicPr>
              <a:picLocks noChangeAspect="1"/>
            </p:cNvPicPr>
            <p:nvPr/>
          </p:nvPicPr>
          <p:blipFill>
            <a:blip r:embed="rId2"/>
            <a:srcRect l="23749" r="23749"/>
            <a:stretch>
              <a:fillRect/>
            </a:stretch>
          </p:blipFill>
          <p:spPr>
            <a:xfrm>
              <a:off x="0" y="0"/>
              <a:ext cx="11132375" cy="14193481"/>
            </a:xfrm>
            <a:prstGeom prst="rect">
              <a:avLst/>
            </a:prstGeom>
          </p:spPr>
        </p:pic>
      </p:grp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9144000" y="7658100"/>
            <a:ext cx="8068404" cy="2133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spc="240" dirty="0">
                <a:solidFill>
                  <a:srgbClr val="1214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Datum,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spc="240" dirty="0" err="1">
                <a:solidFill>
                  <a:srgbClr val="1214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Förnamn</a:t>
            </a:r>
            <a:r>
              <a:rPr lang="en-US" sz="2000" spc="240" dirty="0">
                <a:solidFill>
                  <a:srgbClr val="1214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spc="240" dirty="0" err="1">
                <a:solidFill>
                  <a:srgbClr val="1214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Efternamn</a:t>
            </a:r>
            <a:r>
              <a:rPr lang="en-US" sz="2000" spc="240" dirty="0">
                <a:solidFill>
                  <a:srgbClr val="1214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spc="240" dirty="0" err="1">
                <a:solidFill>
                  <a:srgbClr val="1214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endParaRPr lang="fi-FI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2667000" y="2247900"/>
            <a:ext cx="12954000" cy="1143000"/>
          </a:xfrm>
        </p:spPr>
        <p:txBody>
          <a:bodyPr>
            <a:noAutofit/>
          </a:bodyPr>
          <a:lstStyle/>
          <a:p>
            <a:r>
              <a:rPr lang="sv-SE" sz="6000" b="1" dirty="0">
                <a:solidFill>
                  <a:srgbClr val="233342"/>
                </a:solidFill>
                <a:latin typeface="Montserrat ExtraBold" panose="00000900000000000000" pitchFamily="2" charset="0"/>
              </a:rPr>
              <a:t>Fråga gärna, vi hjälper dig!</a:t>
            </a:r>
            <a:endParaRPr lang="fi-FI" sz="6000" dirty="0">
              <a:latin typeface="Montserrat ExtraBold" panose="000009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00500" y="4610100"/>
            <a:ext cx="10287000" cy="32353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600" b="1" dirty="0">
                <a:solidFill>
                  <a:srgbClr val="233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Namn på hjälpande instans/person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233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fornamn.efternamn@sähköposti.fi</a:t>
            </a: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233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012 3456 789</a:t>
            </a:r>
          </a:p>
          <a:p>
            <a:pPr algn="ctr">
              <a:lnSpc>
                <a:spcPct val="150000"/>
              </a:lnSpc>
            </a:pPr>
            <a:r>
              <a:rPr lang="en-US" sz="3600">
                <a:solidFill>
                  <a:srgbClr val="233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www.hemsida.fi</a:t>
            </a:r>
            <a:endParaRPr lang="en-US" sz="3600" dirty="0">
              <a:solidFill>
                <a:srgbClr val="23334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4381500" y="1638300"/>
            <a:ext cx="9525000" cy="12954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Presentation</a:t>
            </a:r>
            <a:endParaRPr lang="fi-FI" sz="6000" dirty="0">
              <a:latin typeface="Montserrat ExtraBold" panose="00000900000000000000" pitchFamily="2" charset="0"/>
            </a:endParaRP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>
          <a:xfrm>
            <a:off x="3733800" y="3238500"/>
            <a:ext cx="10820400" cy="6096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Varför erbjuds rådgivning?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Varför bör du byta bort oljeuppvärmningen?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Vilka alternativa uppvärmningssystem finns det?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Exempelobjekt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Finansiering och stöd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Konkurrensutsättning av entreprenörer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Hur går jag vidare för att byta uppvärmningssystem?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austakuva" title="Taustakuva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84041" y="-1"/>
            <a:ext cx="5871119" cy="10287001"/>
          </a:xfrm>
          <a:prstGeom prst="rect">
            <a:avLst/>
          </a:prstGeom>
        </p:spPr>
      </p:pic>
      <p:sp>
        <p:nvSpPr>
          <p:cNvPr id="11" name="Sisällön paikkamerkki 8"/>
          <p:cNvSpPr txBox="1">
            <a:spLocks/>
          </p:cNvSpPr>
          <p:nvPr/>
        </p:nvSpPr>
        <p:spPr>
          <a:xfrm>
            <a:off x="1828800" y="5067300"/>
            <a:ext cx="5105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v-SE" sz="2800" dirty="0">
                <a:solidFill>
                  <a:srgbClr val="233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Över 80 procent lägre koldioxidutsläpp i byggnaden då oljeuppvärmningen ersätts med till exempel jordvärme.</a:t>
            </a:r>
            <a:endParaRPr lang="en-US" sz="2800" dirty="0">
              <a:solidFill>
                <a:srgbClr val="23334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tsikko 7"/>
          <p:cNvSpPr txBox="1">
            <a:spLocks/>
          </p:cNvSpPr>
          <p:nvPr/>
        </p:nvSpPr>
        <p:spPr>
          <a:xfrm>
            <a:off x="1447800" y="2628900"/>
            <a:ext cx="5979029" cy="2500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980"/>
              </a:lnSpc>
            </a:pPr>
            <a:r>
              <a:rPr lang="en-US" sz="15000" spc="707" dirty="0">
                <a:solidFill>
                  <a:srgbClr val="233342"/>
                </a:solidFill>
                <a:latin typeface="Montserrat ExtraBold" panose="00000900000000000000" pitchFamily="2" charset="0"/>
              </a:rPr>
              <a:t>80%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8458200" y="3086100"/>
            <a:ext cx="8493322" cy="6400800"/>
          </a:xfrm>
        </p:spPr>
        <p:txBody>
          <a:bodyPr>
            <a:norm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Oljeuppvärmning orsakar mycket utsläpp som skyndar på klimatförändringarna. De årliga utsläppen från oljeuppvärmning motsvarar cirka 50 000 kilometers körning med bil med medelstora utsläpp.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Enligt regeringsprogrammet kommer användningen av oljeuppvärmningssystem att upphöra i början av 2030-talet. </a:t>
            </a:r>
          </a:p>
          <a:p>
            <a:pPr marL="0" indent="0">
              <a:lnSpc>
                <a:spcPct val="150000"/>
              </a:lnSpc>
              <a:buNone/>
            </a:pPr>
            <a:endParaRPr lang="fi-FI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8641080" y="1333500"/>
            <a:ext cx="8493322" cy="1752600"/>
          </a:xfrm>
        </p:spPr>
        <p:txBody>
          <a:bodyPr lIns="108000" anchor="t" anchorCtr="0">
            <a:noAutofit/>
          </a:bodyPr>
          <a:lstStyle/>
          <a:p>
            <a:pPr algn="l"/>
            <a:r>
              <a:rPr lang="sv-SE" sz="4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Varför </a:t>
            </a:r>
            <a:r>
              <a:rPr lang="sv-SE" sz="4000" u="sng" dirty="0">
                <a:solidFill>
                  <a:srgbClr val="FFFFFF"/>
                </a:solidFill>
                <a:latin typeface="Montserrat ExtraBold" panose="00000900000000000000" pitchFamily="2" charset="0"/>
              </a:rPr>
              <a:t>bör</a:t>
            </a:r>
            <a:r>
              <a:rPr lang="sv-SE" sz="4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 du byta bort oljeuppvärmningen?</a:t>
            </a:r>
            <a:endParaRPr lang="fi-FI" sz="4000" dirty="0">
              <a:latin typeface="Montserrat ExtraBold" panose="000009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Kastelukannu" title="Pientalot öljystä uusiutuviin -esityksen kuvituskuva"/>
          <p:cNvGrpSpPr/>
          <p:nvPr/>
        </p:nvGrpSpPr>
        <p:grpSpPr>
          <a:xfrm>
            <a:off x="11049000" y="-1"/>
            <a:ext cx="5715000" cy="10287001"/>
            <a:chOff x="0" y="0"/>
            <a:chExt cx="7840110" cy="14193481"/>
          </a:xfrm>
        </p:grpSpPr>
        <p:pic>
          <p:nvPicPr>
            <p:cNvPr id="3" name="Picture 3" descr="Kastelukannu" title="Kastelukannu"/>
            <p:cNvPicPr>
              <a:picLocks noChangeAspect="1"/>
            </p:cNvPicPr>
            <p:nvPr/>
          </p:nvPicPr>
          <p:blipFill>
            <a:blip r:embed="rId2"/>
            <a:srcRect l="34749" r="28379"/>
            <a:stretch>
              <a:fillRect/>
            </a:stretch>
          </p:blipFill>
          <p:spPr>
            <a:xfrm>
              <a:off x="0" y="0"/>
              <a:ext cx="7840110" cy="14193481"/>
            </a:xfrm>
            <a:prstGeom prst="rect">
              <a:avLst/>
            </a:prstGeom>
          </p:spPr>
        </p:pic>
      </p:grp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167063" y="1104900"/>
            <a:ext cx="8891337" cy="1609898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Varför </a:t>
            </a:r>
            <a:r>
              <a:rPr lang="sv-SE" sz="4000" u="sng" dirty="0">
                <a:solidFill>
                  <a:srgbClr val="FFFFFF"/>
                </a:solidFill>
                <a:latin typeface="Montserrat ExtraBold" panose="00000900000000000000" pitchFamily="2" charset="0"/>
              </a:rPr>
              <a:t>lönar det sig</a:t>
            </a:r>
            <a:r>
              <a:rPr lang="sv-SE" sz="4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 att byta bort oljeuppvärmningen?</a:t>
            </a:r>
            <a:endParaRPr lang="fi-FI" sz="4000" dirty="0">
              <a:latin typeface="Montserrat ExtraBold" panose="00000900000000000000" pitchFamily="2" charset="0"/>
            </a:endParaRP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838200" y="3009900"/>
            <a:ext cx="9220200" cy="6670501"/>
          </a:xfrm>
        </p:spPr>
        <p:txBody>
          <a:bodyPr>
            <a:normAutofit/>
          </a:bodyPr>
          <a:lstStyle/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Dina årliga uppvärmningskostnader kan minska med upp till 2 000 euro beroende på oljepriset och den nya uppvärmningsformen)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Värdet på ditt hus ökar. Värdeökningen beror på din hemkommun och den nya uppvärmningsformen. I vissa områden kan bostadens värdeökning motsvara till och med hela investeringen när man byter från olja till exempelvis jordvärme.</a:t>
            </a:r>
          </a:p>
          <a:p>
            <a:pPr marL="518160" lvl="1" indent="-259080">
              <a:lnSpc>
                <a:spcPct val="150000"/>
              </a:lnSpc>
              <a:buFont typeface="Arial"/>
              <a:buChar char="•"/>
            </a:pPr>
            <a:r>
              <a:rPr lang="sv-SE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Återbetalningstiden för investeringen är oftast väl under tio år. Om du tar ett tioårigt lån sparar du pengar direkt efter första året.</a:t>
            </a:r>
          </a:p>
          <a:p>
            <a:pPr>
              <a:lnSpc>
                <a:spcPct val="150000"/>
              </a:lnSpc>
            </a:pPr>
            <a:endParaRPr lang="fi-FI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tsikko 24"/>
          <p:cNvSpPr>
            <a:spLocks noGrp="1"/>
          </p:cNvSpPr>
          <p:nvPr>
            <p:ph type="title"/>
          </p:nvPr>
        </p:nvSpPr>
        <p:spPr>
          <a:xfrm>
            <a:off x="2008102" y="519494"/>
            <a:ext cx="14478000" cy="2060184"/>
          </a:xfrm>
        </p:spPr>
        <p:txBody>
          <a:bodyPr>
            <a:normAutofit/>
          </a:bodyPr>
          <a:lstStyle/>
          <a:p>
            <a:r>
              <a:rPr lang="sv-SE" sz="4000" dirty="0">
                <a:solidFill>
                  <a:srgbClr val="233342"/>
                </a:solidFill>
                <a:latin typeface="Montserrat ExtraBold" panose="00000900000000000000" pitchFamily="2" charset="0"/>
              </a:rPr>
              <a:t>Ekonomiskt lönsamma och miljövänliga alternativ till oljeuppvärmning:</a:t>
            </a:r>
            <a:endParaRPr lang="fi-FI" sz="4000" dirty="0">
              <a:latin typeface="Montserrat ExtraBold" panose="00000900000000000000" pitchFamily="2" charset="0"/>
            </a:endParaRPr>
          </a:p>
        </p:txBody>
      </p:sp>
      <p:sp>
        <p:nvSpPr>
          <p:cNvPr id="20" name="AutoShape 20" descr="Taustakuva" title="Taustakuva"/>
          <p:cNvSpPr/>
          <p:nvPr/>
        </p:nvSpPr>
        <p:spPr>
          <a:xfrm rot="-5400000">
            <a:off x="6373929" y="-3951172"/>
            <a:ext cx="5540143" cy="18288000"/>
          </a:xfrm>
          <a:prstGeom prst="rect">
            <a:avLst/>
          </a:prstGeom>
          <a:solidFill>
            <a:srgbClr val="03989E"/>
          </a:solidFill>
        </p:spPr>
      </p:sp>
      <p:grpSp>
        <p:nvGrpSpPr>
          <p:cNvPr id="10" name="Group 10" descr="Pellettiä" title="Pientalot öljystä uusiutuviin -esityksen kuvituskuva"/>
          <p:cNvGrpSpPr/>
          <p:nvPr/>
        </p:nvGrpSpPr>
        <p:grpSpPr>
          <a:xfrm>
            <a:off x="12982424" y="3070569"/>
            <a:ext cx="2727416" cy="2918374"/>
            <a:chOff x="0" y="0"/>
            <a:chExt cx="4097816" cy="4384721"/>
          </a:xfrm>
        </p:grpSpPr>
        <p:pic>
          <p:nvPicPr>
            <p:cNvPr id="11" name="Picture 11" descr="Pelletti" title="Pelletti"/>
            <p:cNvPicPr>
              <a:picLocks noChangeAspect="1"/>
            </p:cNvPicPr>
            <p:nvPr/>
          </p:nvPicPr>
          <p:blipFill>
            <a:blip r:embed="rId2"/>
            <a:srcRect l="18838" r="18838"/>
            <a:stretch>
              <a:fillRect/>
            </a:stretch>
          </p:blipFill>
          <p:spPr>
            <a:xfrm>
              <a:off x="0" y="0"/>
              <a:ext cx="4097816" cy="4384721"/>
            </a:xfrm>
            <a:prstGeom prst="rect">
              <a:avLst/>
            </a:prstGeom>
          </p:spPr>
        </p:pic>
      </p:grpSp>
      <p:grpSp>
        <p:nvGrpSpPr>
          <p:cNvPr id="8" name="Group 8" descr="Kaukolämpöputki" title="Pientalot öljystä uusiutuviin -esityksen kuvituskuva"/>
          <p:cNvGrpSpPr/>
          <p:nvPr/>
        </p:nvGrpSpPr>
        <p:grpSpPr>
          <a:xfrm>
            <a:off x="9613787" y="3043684"/>
            <a:ext cx="2727416" cy="2918374"/>
            <a:chOff x="0" y="0"/>
            <a:chExt cx="4097816" cy="4384721"/>
          </a:xfrm>
        </p:grpSpPr>
        <p:pic>
          <p:nvPicPr>
            <p:cNvPr id="9" name="Picture 9" descr="Kaukolämpö" title="Kaukolämpö"/>
            <p:cNvPicPr>
              <a:picLocks noChangeAspect="1"/>
            </p:cNvPicPr>
            <p:nvPr/>
          </p:nvPicPr>
          <p:blipFill>
            <a:blip r:embed="rId3"/>
            <a:srcRect l="19013" r="19013"/>
            <a:stretch>
              <a:fillRect/>
            </a:stretch>
          </p:blipFill>
          <p:spPr>
            <a:xfrm>
              <a:off x="0" y="0"/>
              <a:ext cx="4097816" cy="4384721"/>
            </a:xfrm>
            <a:prstGeom prst="rect">
              <a:avLst/>
            </a:prstGeom>
          </p:spPr>
        </p:pic>
      </p:grpSp>
      <p:grpSp>
        <p:nvGrpSpPr>
          <p:cNvPr id="6" name="Group 6" descr="Vesi-ilmalämpöpumppu" title="Pientalot öljystä uusiutuviin -esityksen kuvituskuva"/>
          <p:cNvGrpSpPr/>
          <p:nvPr/>
        </p:nvGrpSpPr>
        <p:grpSpPr>
          <a:xfrm>
            <a:off x="6239008" y="3064892"/>
            <a:ext cx="2727416" cy="2918374"/>
            <a:chOff x="0" y="0"/>
            <a:chExt cx="4097816" cy="4384721"/>
          </a:xfrm>
        </p:grpSpPr>
        <p:pic>
          <p:nvPicPr>
            <p:cNvPr id="7" name="Picture 7" descr="Vesi-ilmalämpöpumppu" title="Vesi-ilmalämpöpumppu"/>
            <p:cNvPicPr>
              <a:picLocks noChangeAspect="1"/>
            </p:cNvPicPr>
            <p:nvPr/>
          </p:nvPicPr>
          <p:blipFill>
            <a:blip r:embed="rId4"/>
            <a:srcRect l="18847" r="18847"/>
            <a:stretch>
              <a:fillRect/>
            </a:stretch>
          </p:blipFill>
          <p:spPr>
            <a:xfrm>
              <a:off x="0" y="0"/>
              <a:ext cx="4097816" cy="4384721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2817543" y="5884292"/>
            <a:ext cx="2740003" cy="1840303"/>
          </a:xfrm>
          <a:prstGeom prst="rect">
            <a:avLst/>
          </a:prstGeom>
          <a:noFill/>
        </p:spPr>
        <p:txBody>
          <a:bodyPr wrap="square" lIns="108000" tIns="288000" rIns="108000" bIns="28800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Jordvärme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Investering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 </a:t>
            </a:r>
          </a:p>
          <a:p>
            <a:pPr algn="ctr">
              <a:lnSpc>
                <a:spcPts val="3359"/>
              </a:lnSpc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 15 000–25 000 €</a:t>
            </a:r>
          </a:p>
        </p:txBody>
      </p:sp>
      <p:grpSp>
        <p:nvGrpSpPr>
          <p:cNvPr id="4" name="Group 4" descr="Maalämpö" title="Pientalot öljystä uusiutuviin -esityksen kuvituskuva"/>
          <p:cNvGrpSpPr/>
          <p:nvPr/>
        </p:nvGrpSpPr>
        <p:grpSpPr>
          <a:xfrm>
            <a:off x="2835184" y="3067805"/>
            <a:ext cx="2727416" cy="2918374"/>
            <a:chOff x="0" y="0"/>
            <a:chExt cx="4097816" cy="4384721"/>
          </a:xfrm>
        </p:grpSpPr>
        <p:pic>
          <p:nvPicPr>
            <p:cNvPr id="5" name="Picture 5" descr="Maalämpö" title="Maalämpö"/>
            <p:cNvPicPr>
              <a:picLocks noChangeAspect="1"/>
            </p:cNvPicPr>
            <p:nvPr/>
          </p:nvPicPr>
          <p:blipFill>
            <a:blip r:embed="rId5"/>
            <a:srcRect l="18838" r="18838"/>
            <a:stretch>
              <a:fillRect/>
            </a:stretch>
          </p:blipFill>
          <p:spPr>
            <a:xfrm>
              <a:off x="0" y="0"/>
              <a:ext cx="4097816" cy="4384721"/>
            </a:xfrm>
            <a:prstGeom prst="rect">
              <a:avLst/>
            </a:prstGeom>
          </p:spPr>
        </p:pic>
      </p:grpSp>
      <p:sp>
        <p:nvSpPr>
          <p:cNvPr id="23" name="TextBox 12">
            <a:extLst>
              <a:ext uri="{FF2B5EF4-FFF2-40B4-BE49-F238E27FC236}">
                <a16:creationId xmlns:a16="http://schemas.microsoft.com/office/drawing/2014/main" id="{766CC7F8-156C-4F52-9579-E1AB40DE09CB}"/>
              </a:ext>
            </a:extLst>
          </p:cNvPr>
          <p:cNvSpPr txBox="1"/>
          <p:nvPr/>
        </p:nvSpPr>
        <p:spPr>
          <a:xfrm>
            <a:off x="5778612" y="5893997"/>
            <a:ext cx="3670188" cy="1840303"/>
          </a:xfrm>
          <a:prstGeom prst="rect">
            <a:avLst/>
          </a:prstGeom>
          <a:noFill/>
        </p:spPr>
        <p:txBody>
          <a:bodyPr wrap="square" lIns="108000" tIns="288000" rIns="108000" bIns="28800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0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Vatten-luftvärmepump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3359"/>
              </a:lnSpc>
            </a:pP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Investering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 </a:t>
            </a:r>
          </a:p>
          <a:p>
            <a:pPr algn="ctr">
              <a:lnSpc>
                <a:spcPts val="3359"/>
              </a:lnSpc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 8000–15 000 €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83EE219C-1B01-4878-8EC6-DC678B7C001A}"/>
              </a:ext>
            </a:extLst>
          </p:cNvPr>
          <p:cNvSpPr txBox="1"/>
          <p:nvPr/>
        </p:nvSpPr>
        <p:spPr>
          <a:xfrm>
            <a:off x="9601200" y="5872789"/>
            <a:ext cx="2755838" cy="1840303"/>
          </a:xfrm>
          <a:prstGeom prst="rect">
            <a:avLst/>
          </a:prstGeom>
          <a:noFill/>
        </p:spPr>
        <p:txBody>
          <a:bodyPr wrap="square" lIns="108000" tIns="288000" rIns="108000" bIns="28800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Fjärrvärme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3380"/>
              </a:lnSpc>
            </a:pP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Investering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  </a:t>
            </a:r>
          </a:p>
          <a:p>
            <a:pPr algn="ctr">
              <a:lnSpc>
                <a:spcPts val="3359"/>
              </a:lnSpc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 6000–10 000 €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A28B7C72-EA93-4188-AD6B-D8943EC9EA95}"/>
              </a:ext>
            </a:extLst>
          </p:cNvPr>
          <p:cNvSpPr txBox="1"/>
          <p:nvPr/>
        </p:nvSpPr>
        <p:spPr>
          <a:xfrm>
            <a:off x="12954000" y="5872789"/>
            <a:ext cx="2755839" cy="1840303"/>
          </a:xfrm>
          <a:prstGeom prst="rect">
            <a:avLst/>
          </a:prstGeom>
          <a:noFill/>
        </p:spPr>
        <p:txBody>
          <a:bodyPr wrap="square" lIns="108000" tIns="288000" rIns="108000" bIns="288000" rtlCol="0" anchor="t">
            <a:spAutoFit/>
          </a:bodyPr>
          <a:lstStyle/>
          <a:p>
            <a:pPr algn="ctr">
              <a:lnSpc>
                <a:spcPts val="3380"/>
              </a:lnSpc>
            </a:pP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Pellets</a:t>
            </a:r>
          </a:p>
          <a:p>
            <a:pPr algn="ctr">
              <a:lnSpc>
                <a:spcPts val="3359"/>
              </a:lnSpc>
            </a:pPr>
            <a:r>
              <a:rPr lang="en-US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Investering</a:t>
            </a: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ca   </a:t>
            </a:r>
          </a:p>
          <a:p>
            <a:pPr algn="ctr">
              <a:lnSpc>
                <a:spcPts val="3359"/>
              </a:lnSpc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n. 10 000–20 000 €</a:t>
            </a:r>
          </a:p>
        </p:txBody>
      </p:sp>
      <p:sp>
        <p:nvSpPr>
          <p:cNvPr id="22" name="Sisällön paikkamerkki 7"/>
          <p:cNvSpPr txBox="1">
            <a:spLocks/>
          </p:cNvSpPr>
          <p:nvPr/>
        </p:nvSpPr>
        <p:spPr>
          <a:xfrm>
            <a:off x="1051366" y="8486949"/>
            <a:ext cx="16169834" cy="16857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864"/>
              </a:lnSpc>
              <a:buNone/>
            </a:pPr>
            <a:r>
              <a:rPr lang="sv-SE" sz="2400" dirty="0">
                <a:solidFill>
                  <a:srgbClr val="23334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är även möjligt att ta i bruk ett hybridsystem som använder flera värmekällor. En bra kombination är till exempel en vatten-luftvärmepump och solpaneler vid sidan av oljeuppvärmning.</a:t>
            </a:r>
            <a:endParaRPr lang="fi-FI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Talo, laskin ja kynä" title="Pientalot öljystä uusiutuviin -esityksen kuvituskuva"/>
          <p:cNvPicPr>
            <a:picLocks noChangeAspect="1"/>
          </p:cNvPicPr>
          <p:nvPr/>
        </p:nvPicPr>
        <p:blipFill>
          <a:blip r:embed="rId2"/>
          <a:srcRect l="12111"/>
          <a:stretch>
            <a:fillRect/>
          </a:stretch>
        </p:blipFill>
        <p:spPr>
          <a:xfrm>
            <a:off x="760644" y="793872"/>
            <a:ext cx="11532333" cy="869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1E8AB5-41A1-4038-90DD-EE63F279B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ts val="3359"/>
              </a:lnSpc>
            </a:pPr>
            <a:r>
              <a:rPr lang="en-US">
                <a:solidFill>
                  <a:srgbClr val="233342"/>
                </a:solidFill>
                <a:latin typeface="Montserrat ExtraBold" panose="000009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Exempelobjekt</a:t>
            </a:r>
            <a:endParaRPr lang="en-US" dirty="0">
              <a:solidFill>
                <a:srgbClr val="000000"/>
              </a:solidFill>
              <a:latin typeface="Montserrat ExtraBold" panose="000009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9A9D1-45D0-4F5C-B114-3221688DB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4200" y="6586371"/>
            <a:ext cx="10439400" cy="2367129"/>
          </a:xfrm>
          <a:prstGeom prst="rect">
            <a:avLst/>
          </a:prstGeom>
          <a:solidFill>
            <a:srgbClr val="039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Box 9"/>
          <p:cNvSpPr txBox="1"/>
          <p:nvPr/>
        </p:nvSpPr>
        <p:spPr>
          <a:xfrm>
            <a:off x="6934200" y="1333500"/>
            <a:ext cx="10439399" cy="481685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360000" tIns="720000" rIns="360000" bIns="61200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4000" dirty="0" err="1">
                <a:solidFill>
                  <a:srgbClr val="233342"/>
                </a:solidFill>
                <a:latin typeface="Montserrat ExtraBold" panose="000009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Exempelobjekt</a:t>
            </a:r>
            <a:endParaRPr lang="en-US" sz="4000" dirty="0">
              <a:solidFill>
                <a:srgbClr val="000000"/>
              </a:solidFill>
              <a:latin typeface="Montserrat ExtraBold" panose="000009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59"/>
              </a:lnSpc>
            </a:pPr>
            <a:endParaRPr lang="en-US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59"/>
              </a:lnSpc>
            </a:pPr>
            <a:r>
              <a:rPr lang="sv-SE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Uppvärmningssystemet i egnahemshuset som byggdes på 1950-talet i Nokia byttes från olja till jordvärme 2019.</a:t>
            </a:r>
          </a:p>
          <a:p>
            <a:pPr>
              <a:lnSpc>
                <a:spcPts val="3359"/>
              </a:lnSpc>
            </a:pPr>
            <a:endParaRPr lang="sv-SE" sz="28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359"/>
              </a:lnSpc>
            </a:pPr>
            <a:r>
              <a:rPr lang="sv-SE" sz="28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Investeringskostnaderna för bytet var 17 000 euro, varav hushållsavdragets andel var 4 200 euro. Därmed är återbetalningstiden för bytet endast 6 år.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67600" y="7077551"/>
            <a:ext cx="2590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2 800 €/</a:t>
            </a:r>
            <a:r>
              <a:rPr lang="en-US" sz="32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</a:t>
            </a:r>
            <a:endParaRPr lang="en-US" sz="32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Uppvärmningskostnaderna</a:t>
            </a: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före</a:t>
            </a: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bytet</a:t>
            </a: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54F462D6-E4C6-4099-8BFC-7CBC82A561EC}"/>
              </a:ext>
            </a:extLst>
          </p:cNvPr>
          <p:cNvSpPr txBox="1"/>
          <p:nvPr/>
        </p:nvSpPr>
        <p:spPr>
          <a:xfrm>
            <a:off x="10744200" y="7077551"/>
            <a:ext cx="2590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700 €/</a:t>
            </a:r>
            <a:r>
              <a:rPr lang="en-US" sz="32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</a:t>
            </a:r>
            <a:endParaRPr lang="en-US" sz="32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Uppvärmningskostnaderna</a:t>
            </a: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efter</a:t>
            </a: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bytet</a:t>
            </a:r>
            <a:r>
              <a:rPr lang="en-US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D7CE155E-D353-45AC-B1AA-BDBC7881B939}"/>
              </a:ext>
            </a:extLst>
          </p:cNvPr>
          <p:cNvSpPr txBox="1"/>
          <p:nvPr/>
        </p:nvSpPr>
        <p:spPr>
          <a:xfrm>
            <a:off x="14020800" y="7232928"/>
            <a:ext cx="2590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85 %</a:t>
            </a:r>
          </a:p>
          <a:p>
            <a:pPr algn="ctr">
              <a:spcBef>
                <a:spcPct val="0"/>
              </a:spcBef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Husets utsläpp minskade med 85 %.</a:t>
            </a:r>
            <a:endParaRPr lang="en-US" sz="20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lo ja taivas" title="Pientalot öljystä uusiutuviin -esityksen kuvituskuva"/>
          <p:cNvPicPr>
            <a:picLocks noChangeAspect="1"/>
          </p:cNvPicPr>
          <p:nvPr/>
        </p:nvPicPr>
        <p:blipFill>
          <a:blip r:embed="rId2"/>
          <a:srcRect b="13690"/>
          <a:stretch>
            <a:fillRect/>
          </a:stretch>
        </p:blipFill>
        <p:spPr>
          <a:xfrm>
            <a:off x="8736015" y="-1"/>
            <a:ext cx="9551985" cy="5492755"/>
          </a:xfrm>
          <a:prstGeom prst="rect">
            <a:avLst/>
          </a:prstGeom>
        </p:spPr>
      </p:pic>
      <p:pic>
        <p:nvPicPr>
          <p:cNvPr id="3" name="Picture 3" descr="Kannettavan tietokoneen päällä pahvinen talo" title="Pientalot öljystä uusiutuviin -esityksen kuvituskuva"/>
          <p:cNvPicPr>
            <a:picLocks noChangeAspect="1"/>
          </p:cNvPicPr>
          <p:nvPr/>
        </p:nvPicPr>
        <p:blipFill>
          <a:blip r:embed="rId3"/>
          <a:srcRect t="13798"/>
          <a:stretch>
            <a:fillRect/>
          </a:stretch>
        </p:blipFill>
        <p:spPr>
          <a:xfrm>
            <a:off x="0" y="4760803"/>
            <a:ext cx="9610143" cy="5526198"/>
          </a:xfrm>
          <a:prstGeom prst="rect">
            <a:avLst/>
          </a:prstGeom>
        </p:spPr>
      </p:pic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662916" y="563915"/>
            <a:ext cx="7410184" cy="99764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Finansiering</a:t>
            </a:r>
            <a:endParaRPr lang="fi-FI" dirty="0">
              <a:latin typeface="Montserrat ExtraBold" panose="00000900000000000000" pitchFamily="2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" y="1561557"/>
            <a:ext cx="7543800" cy="2320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lönar det sig att ta banklån för att finansiera investeringen. Återbetalningstiden för investeringen är i allmänhet under tio år, så genom att ta ett tioårigt lån för investeringen sparar du uppvärmningskostnader redan efter första året. Fråga din bank om vilka lån som finns tillgängliga!</a:t>
            </a:r>
            <a:endParaRPr lang="en-US" sz="20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tsikko 11"/>
          <p:cNvSpPr txBox="1">
            <a:spLocks/>
          </p:cNvSpPr>
          <p:nvPr/>
        </p:nvSpPr>
        <p:spPr>
          <a:xfrm>
            <a:off x="10210800" y="5952488"/>
            <a:ext cx="8229600" cy="892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en-US" sz="4000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Stöd</a:t>
            </a:r>
            <a:endParaRPr lang="en-US" sz="4000" dirty="0">
              <a:solidFill>
                <a:srgbClr val="FFFFFF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63200" y="6667500"/>
            <a:ext cx="7462309" cy="3269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3"/>
              </a:lnSpc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finns olika former av stöd för investeringen:</a:t>
            </a:r>
          </a:p>
          <a:p>
            <a:pPr marL="342900" indent="-342900">
              <a:lnSpc>
                <a:spcPts val="3703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Hushållsavdrag</a:t>
            </a:r>
          </a:p>
          <a:p>
            <a:pPr marL="342900" indent="-342900">
              <a:lnSpc>
                <a:spcPts val="3703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Energiunderstöd</a:t>
            </a:r>
          </a:p>
          <a:p>
            <a:pPr marL="342900" indent="-342900">
              <a:lnSpc>
                <a:spcPts val="3703"/>
              </a:lnSpc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Understöd för avstående från oljeuppvärmning</a:t>
            </a:r>
          </a:p>
          <a:p>
            <a:pPr>
              <a:lnSpc>
                <a:spcPts val="3703"/>
              </a:lnSpc>
            </a:pPr>
            <a:r>
              <a:rPr lang="sv-SE" sz="20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Vilken som är den bästa stödformen för dig beror på många saker och det är bra att diskutera detta med till exempel entreprenörer.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 descr="Rakennusvälineitä ja tietokone" title="Pientalot öljystä uusiutuviin -esityksen kuvituskuva"/>
          <p:cNvGrpSpPr/>
          <p:nvPr/>
        </p:nvGrpSpPr>
        <p:grpSpPr>
          <a:xfrm>
            <a:off x="10219596" y="1"/>
            <a:ext cx="8068404" cy="10287000"/>
            <a:chOff x="0" y="0"/>
            <a:chExt cx="11132375" cy="14193481"/>
          </a:xfrm>
        </p:grpSpPr>
        <p:pic>
          <p:nvPicPr>
            <p:cNvPr id="11" name="Picture 11" descr="Rakennustarvikkeita ja tietokone" title="Rakennustarvikkeita ja tietokone"/>
            <p:cNvPicPr>
              <a:picLocks noChangeAspect="1"/>
            </p:cNvPicPr>
            <p:nvPr/>
          </p:nvPicPr>
          <p:blipFill>
            <a:blip r:embed="rId2"/>
            <a:srcRect l="18089" r="29622"/>
            <a:stretch>
              <a:fillRect/>
            </a:stretch>
          </p:blipFill>
          <p:spPr>
            <a:xfrm>
              <a:off x="0" y="0"/>
              <a:ext cx="11132375" cy="14193481"/>
            </a:xfrm>
            <a:prstGeom prst="rect">
              <a:avLst/>
            </a:prstGeom>
          </p:spPr>
        </p:pic>
      </p:grpSp>
      <p:pic>
        <p:nvPicPr>
          <p:cNvPr id="3" name="Picture 3" descr="ON-merkki" title="ON-merkk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340" y="5753100"/>
            <a:ext cx="474260" cy="488347"/>
          </a:xfrm>
          <a:prstGeom prst="rect">
            <a:avLst/>
          </a:prstGeom>
        </p:spPr>
      </p:pic>
      <p:pic>
        <p:nvPicPr>
          <p:cNvPr id="7" name="Picture 7" descr="ON-merkki" title="ON-merkk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340" y="6667500"/>
            <a:ext cx="474260" cy="488347"/>
          </a:xfrm>
          <a:prstGeom prst="rect">
            <a:avLst/>
          </a:prstGeom>
        </p:spPr>
      </p:pic>
      <p:pic>
        <p:nvPicPr>
          <p:cNvPr id="8" name="Picture 8" descr="ON-merkki" title="ON-merkk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13" y="8547075"/>
            <a:ext cx="474260" cy="488347"/>
          </a:xfrm>
          <a:prstGeom prst="rect">
            <a:avLst/>
          </a:prstGeom>
        </p:spPr>
      </p:pic>
      <p:pic>
        <p:nvPicPr>
          <p:cNvPr id="9" name="Picture 9" descr="ON-merkki" title="ON-merkk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813" y="9416422"/>
            <a:ext cx="474260" cy="488347"/>
          </a:xfrm>
          <a:prstGeom prst="rect">
            <a:avLst/>
          </a:prstGeom>
        </p:spPr>
      </p:pic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1010073" y="1040516"/>
            <a:ext cx="7907444" cy="1705282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Konkurrensutsättning</a:t>
            </a:r>
            <a:r>
              <a:rPr lang="en-US" dirty="0">
                <a:solidFill>
                  <a:srgbClr val="FFFFFF"/>
                </a:solidFill>
                <a:latin typeface="Montserrat ExtraBold" panose="00000900000000000000" pitchFamily="2" charset="0"/>
              </a:rPr>
              <a:t> av </a:t>
            </a:r>
            <a:r>
              <a:rPr lang="en-US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entreprenörer</a:t>
            </a:r>
            <a:endParaRPr lang="fi-FI" dirty="0">
              <a:latin typeface="Montserrat ExtraBold" panose="00000900000000000000" pitchFamily="2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327069" y="5448300"/>
            <a:ext cx="9112331" cy="4465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Företaget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är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stabilt</a:t>
            </a:r>
            <a:r>
              <a:rPr lang="en-US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sv-SE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Bekanta dig med anbudsgivarnas webbplatser och andra kommunikationskanaler. </a:t>
            </a:r>
          </a:p>
          <a:p>
            <a:pPr>
              <a:lnSpc>
                <a:spcPct val="250000"/>
              </a:lnSpc>
            </a:pPr>
            <a:r>
              <a:rPr lang="sv-SE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Kontrollera företagets referenser.</a:t>
            </a:r>
          </a:p>
          <a:p>
            <a:pPr>
              <a:lnSpc>
                <a:spcPct val="250000"/>
              </a:lnSpc>
            </a:pPr>
            <a:r>
              <a:rPr lang="sv-SE" sz="24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Kontrollera att service erbjuds för produkten.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4234" y="3030035"/>
            <a:ext cx="8583166" cy="1968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64"/>
              </a:lnSpc>
            </a:pPr>
            <a:r>
              <a:rPr lang="sv-SE" sz="2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När du har bestämt dig för vilken uppvärmningsform du vill byta till är det dags att konkurrensutsätta entreprenörer. Begär anbud från minst två företag så att du kan jämföra priserna.</a:t>
            </a:r>
            <a:endParaRPr lang="en-US" sz="28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/>
          <p:cNvSpPr>
            <a:spLocks noGrp="1"/>
          </p:cNvSpPr>
          <p:nvPr>
            <p:ph type="title"/>
          </p:nvPr>
        </p:nvSpPr>
        <p:spPr>
          <a:xfrm>
            <a:off x="1371600" y="1300695"/>
            <a:ext cx="10293731" cy="1143000"/>
          </a:xfrm>
        </p:spPr>
        <p:txBody>
          <a:bodyPr>
            <a:noAutofit/>
          </a:bodyPr>
          <a:lstStyle/>
          <a:p>
            <a:pPr algn="l"/>
            <a:r>
              <a:rPr lang="en-US" sz="6000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Hur</a:t>
            </a:r>
            <a:r>
              <a:rPr lang="en-US" sz="6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går</a:t>
            </a:r>
            <a:r>
              <a:rPr lang="en-US" sz="6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 vi </a:t>
            </a:r>
            <a:r>
              <a:rPr lang="en-US" sz="6000" dirty="0" err="1">
                <a:solidFill>
                  <a:srgbClr val="FFFFFF"/>
                </a:solidFill>
                <a:latin typeface="Montserrat ExtraBold" panose="00000900000000000000" pitchFamily="2" charset="0"/>
              </a:rPr>
              <a:t>vidare</a:t>
            </a:r>
            <a:r>
              <a:rPr lang="en-US" sz="6000" dirty="0">
                <a:solidFill>
                  <a:srgbClr val="FFFFFF"/>
                </a:solidFill>
                <a:latin typeface="Montserrat ExtraBold" panose="00000900000000000000" pitchFamily="2" charset="0"/>
              </a:rPr>
              <a:t>?</a:t>
            </a:r>
            <a:endParaRPr lang="fi-FI" sz="6000" dirty="0">
              <a:latin typeface="Montserrat ExtraBold" panose="00000900000000000000" pitchFamily="2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43399" y="2971395"/>
            <a:ext cx="10744201" cy="6588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sv-SE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 reda på i vilket skick det nuvarande uppvärmningssystemet är. </a:t>
            </a:r>
          </a:p>
          <a:p>
            <a:pPr>
              <a:lnSpc>
                <a:spcPct val="150000"/>
              </a:lnSpc>
            </a:pPr>
            <a:r>
              <a:rPr lang="sv-SE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Om brännaren, pannan eller tanken är nära slutet av sin livslängd är det dags att börja planera ett byte.</a:t>
            </a:r>
          </a:p>
          <a:p>
            <a:pPr>
              <a:lnSpc>
                <a:spcPct val="150000"/>
              </a:lnSpc>
            </a:pPr>
            <a:r>
              <a:rPr lang="en-US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v-SE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Begär anbud på byte av uppvärmningssystemet från lokala entreprenörer. </a:t>
            </a:r>
          </a:p>
          <a:p>
            <a:pPr>
              <a:lnSpc>
                <a:spcPct val="150000"/>
              </a:lnSpc>
            </a:pPr>
            <a:r>
              <a:rPr lang="sv-SE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gör gärna gratis kartläggningsbesök för att du ska veta hur mycket renoveringen kommer att kosta.</a:t>
            </a:r>
          </a:p>
          <a:p>
            <a:pPr>
              <a:lnSpc>
                <a:spcPct val="150000"/>
              </a:lnSpc>
            </a:pPr>
            <a:r>
              <a:rPr lang="en-US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sv-SE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 reda på hur du kan finansiera anskaffningen och vilka stöd du kan utnyttja. </a:t>
            </a:r>
          </a:p>
          <a:p>
            <a:pPr>
              <a:lnSpc>
                <a:spcPct val="150000"/>
              </a:lnSpc>
            </a:pPr>
            <a:r>
              <a:rPr lang="sv-SE" sz="2400" spc="24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Säkerställ att investeringen är ekonomiskt lönsam för dig.</a:t>
            </a:r>
          </a:p>
        </p:txBody>
      </p:sp>
      <p:grpSp>
        <p:nvGrpSpPr>
          <p:cNvPr id="2" name="Group 2" descr="Nuoli eteenpäin" title="Nuoli eteenpäin"/>
          <p:cNvGrpSpPr>
            <a:grpSpLocks noChangeAspect="1"/>
          </p:cNvGrpSpPr>
          <p:nvPr/>
        </p:nvGrpSpPr>
        <p:grpSpPr>
          <a:xfrm rot="5400000">
            <a:off x="2169742" y="3262842"/>
            <a:ext cx="1447800" cy="1246717"/>
            <a:chOff x="0" y="0"/>
            <a:chExt cx="6350000" cy="5499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4" name="Group 4" descr="Nuoli eteenpäin" title="Nuoli eteenpäin"/>
          <p:cNvGrpSpPr>
            <a:grpSpLocks noChangeAspect="1"/>
          </p:cNvGrpSpPr>
          <p:nvPr/>
        </p:nvGrpSpPr>
        <p:grpSpPr>
          <a:xfrm rot="5400000">
            <a:off x="2169742" y="5396441"/>
            <a:ext cx="1447800" cy="1246717"/>
            <a:chOff x="0" y="0"/>
            <a:chExt cx="6350000" cy="5499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grpSp>
        <p:nvGrpSpPr>
          <p:cNvPr id="6" name="Group 6" descr="Nuoli eteenpäin" title="Nuoli eteenpäin"/>
          <p:cNvGrpSpPr>
            <a:grpSpLocks noChangeAspect="1"/>
          </p:cNvGrpSpPr>
          <p:nvPr/>
        </p:nvGrpSpPr>
        <p:grpSpPr>
          <a:xfrm rot="5400000">
            <a:off x="2169741" y="7606240"/>
            <a:ext cx="1447801" cy="1246718"/>
            <a:chOff x="0" y="0"/>
            <a:chExt cx="6350000" cy="5499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close/>
                </a:path>
              </a:pathLst>
            </a:custGeom>
            <a:solidFill>
              <a:srgbClr val="03989E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2420076" y="3565535"/>
            <a:ext cx="627924" cy="64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Montserrat ExtraBold" panose="00000900000000000000" pitchFamily="2" charset="0"/>
              </a:rPr>
              <a:t>1.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25F87731-2498-40E6-ADE4-D061BB23B133}"/>
              </a:ext>
            </a:extLst>
          </p:cNvPr>
          <p:cNvSpPr txBox="1"/>
          <p:nvPr/>
        </p:nvSpPr>
        <p:spPr>
          <a:xfrm>
            <a:off x="2383682" y="5709341"/>
            <a:ext cx="627924" cy="64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Montserrat ExtraBold" panose="00000900000000000000" pitchFamily="2" charset="0"/>
              </a:rPr>
              <a:t>2.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9074257-605A-4712-807E-02A1C16E7F87}"/>
              </a:ext>
            </a:extLst>
          </p:cNvPr>
          <p:cNvSpPr txBox="1"/>
          <p:nvPr/>
        </p:nvSpPr>
        <p:spPr>
          <a:xfrm>
            <a:off x="2424293" y="7908934"/>
            <a:ext cx="627924" cy="641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8"/>
              </a:lnSpc>
              <a:spcBef>
                <a:spcPct val="0"/>
              </a:spcBef>
            </a:pPr>
            <a:r>
              <a:rPr lang="en-US" sz="4000">
                <a:solidFill>
                  <a:srgbClr val="FFFFFF"/>
                </a:solidFill>
                <a:latin typeface="Montserrat ExtraBold" panose="00000900000000000000" pitchFamily="2" charset="0"/>
              </a:rPr>
              <a:t>3.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>
          <a:lnSpc>
            <a:spcPts val="10188"/>
          </a:lnSpc>
          <a:defRPr sz="8490" dirty="0" err="1">
            <a:solidFill>
              <a:srgbClr val="233342"/>
            </a:solidFill>
            <a:latin typeface="Agrandir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A341CEA695BE4469AED5A4CE0E793DD" ma:contentTypeVersion="11" ma:contentTypeDescription="Luo uusi asiakirja." ma:contentTypeScope="" ma:versionID="fc56bcd4c9b38debed9c821f89862279">
  <xsd:schema xmlns:xsd="http://www.w3.org/2001/XMLSchema" xmlns:xs="http://www.w3.org/2001/XMLSchema" xmlns:p="http://schemas.microsoft.com/office/2006/metadata/properties" xmlns:ns2="97798e35-6295-4fad-99fc-4a7e545c8655" targetNamespace="http://schemas.microsoft.com/office/2006/metadata/properties" ma:root="true" ma:fieldsID="70669f4ac9fb101b1bd9c58689aaf0b8" ns2:_="">
    <xsd:import namespace="97798e35-6295-4fad-99fc-4a7e545c86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98e35-6295-4fad-99fc-4a7e545c86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1E4A7-210E-443A-B4CC-4BDE5BC3B8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DCEA2-48CA-40E9-80CC-BC9AC4356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798e35-6295-4fad-99fc-4a7e545c8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D38253-6EDF-4B41-9977-F52167B3D39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613</Words>
  <Application>Microsoft Office PowerPoint</Application>
  <PresentationFormat>Custom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Calibri Light</vt:lpstr>
      <vt:lpstr>Montserrat ExtraBold</vt:lpstr>
      <vt:lpstr>Open Sans</vt:lpstr>
      <vt:lpstr>Arial</vt:lpstr>
      <vt:lpstr>Office Theme</vt:lpstr>
      <vt:lpstr>Mukautettu suunnittelumalli</vt:lpstr>
      <vt:lpstr>Från oljeuppvärmning till förnybar energi i småhus</vt:lpstr>
      <vt:lpstr>Presentation</vt:lpstr>
      <vt:lpstr>Varför bör du byta bort oljeuppvärmningen?</vt:lpstr>
      <vt:lpstr>Varför lönar det sig att byta bort oljeuppvärmningen?</vt:lpstr>
      <vt:lpstr>Ekonomiskt lönsamma och miljövänliga alternativ till oljeuppvärmning:</vt:lpstr>
      <vt:lpstr>Exempelobjekt</vt:lpstr>
      <vt:lpstr>Finansiering</vt:lpstr>
      <vt:lpstr>Konkurrensutsättning av entreprenörer</vt:lpstr>
      <vt:lpstr>Hur går vi vidare?</vt:lpstr>
      <vt:lpstr>Fråga gärna, vi hjälper dig!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FINAL_Pientalot öljystä uusiutuviin_esitys</dc:title>
  <dc:creator>Mika Telkkä</dc:creator>
  <cp:lastModifiedBy>Telkkä Mika Veli Santeri</cp:lastModifiedBy>
  <cp:revision>32</cp:revision>
  <dcterms:created xsi:type="dcterms:W3CDTF">2006-08-16T00:00:00Z</dcterms:created>
  <dcterms:modified xsi:type="dcterms:W3CDTF">2021-12-29T08:35:22Z</dcterms:modified>
  <dc:identifier>DAEKdropfFQ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0x010100CA341CEA695BE4469AED5A4CE0E793DD</vt:lpwstr>
  </property>
</Properties>
</file>